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 id="2147483763" r:id="rId2"/>
  </p:sldMasterIdLst>
  <p:notesMasterIdLst>
    <p:notesMasterId r:id="rId48"/>
  </p:notesMasterIdLst>
  <p:handoutMasterIdLst>
    <p:handoutMasterId r:id="rId49"/>
  </p:handoutMasterIdLst>
  <p:sldIdLst>
    <p:sldId id="336" r:id="rId3"/>
    <p:sldId id="275" r:id="rId4"/>
    <p:sldId id="360" r:id="rId5"/>
    <p:sldId id="361" r:id="rId6"/>
    <p:sldId id="362" r:id="rId7"/>
    <p:sldId id="272" r:id="rId8"/>
    <p:sldId id="309" r:id="rId9"/>
    <p:sldId id="346" r:id="rId10"/>
    <p:sldId id="363" r:id="rId11"/>
    <p:sldId id="276" r:id="rId12"/>
    <p:sldId id="277" r:id="rId13"/>
    <p:sldId id="278" r:id="rId14"/>
    <p:sldId id="308" r:id="rId15"/>
    <p:sldId id="285" r:id="rId16"/>
    <p:sldId id="322" r:id="rId17"/>
    <p:sldId id="355" r:id="rId18"/>
    <p:sldId id="286" r:id="rId19"/>
    <p:sldId id="323" r:id="rId20"/>
    <p:sldId id="310" r:id="rId21"/>
    <p:sldId id="342" r:id="rId22"/>
    <p:sldId id="324" r:id="rId23"/>
    <p:sldId id="281" r:id="rId24"/>
    <p:sldId id="349" r:id="rId25"/>
    <p:sldId id="379" r:id="rId26"/>
    <p:sldId id="302" r:id="rId27"/>
    <p:sldId id="298" r:id="rId28"/>
    <p:sldId id="337" r:id="rId29"/>
    <p:sldId id="338" r:id="rId30"/>
    <p:sldId id="343" r:id="rId31"/>
    <p:sldId id="270" r:id="rId32"/>
    <p:sldId id="381" r:id="rId33"/>
    <p:sldId id="313" r:id="rId34"/>
    <p:sldId id="344" r:id="rId35"/>
    <p:sldId id="345" r:id="rId36"/>
    <p:sldId id="317" r:id="rId37"/>
    <p:sldId id="386" r:id="rId38"/>
    <p:sldId id="352" r:id="rId39"/>
    <p:sldId id="358" r:id="rId40"/>
    <p:sldId id="312" r:id="rId41"/>
    <p:sldId id="383" r:id="rId42"/>
    <p:sldId id="359" r:id="rId43"/>
    <p:sldId id="380" r:id="rId44"/>
    <p:sldId id="384" r:id="rId45"/>
    <p:sldId id="385" r:id="rId46"/>
    <p:sldId id="340" r:id="rId4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6A25F6A-E318-42A5-A3B6-692B7EAA289B}">
          <p14:sldIdLst>
            <p14:sldId id="336"/>
            <p14:sldId id="275"/>
            <p14:sldId id="360"/>
            <p14:sldId id="361"/>
            <p14:sldId id="362"/>
            <p14:sldId id="272"/>
            <p14:sldId id="309"/>
            <p14:sldId id="346"/>
            <p14:sldId id="363"/>
            <p14:sldId id="276"/>
            <p14:sldId id="277"/>
            <p14:sldId id="278"/>
            <p14:sldId id="308"/>
            <p14:sldId id="285"/>
            <p14:sldId id="322"/>
            <p14:sldId id="355"/>
            <p14:sldId id="286"/>
            <p14:sldId id="323"/>
            <p14:sldId id="310"/>
            <p14:sldId id="342"/>
            <p14:sldId id="324"/>
            <p14:sldId id="281"/>
            <p14:sldId id="349"/>
            <p14:sldId id="379"/>
            <p14:sldId id="302"/>
            <p14:sldId id="298"/>
            <p14:sldId id="337"/>
            <p14:sldId id="338"/>
            <p14:sldId id="343"/>
            <p14:sldId id="270"/>
            <p14:sldId id="381"/>
            <p14:sldId id="313"/>
            <p14:sldId id="344"/>
            <p14:sldId id="345"/>
            <p14:sldId id="317"/>
            <p14:sldId id="386"/>
            <p14:sldId id="352"/>
            <p14:sldId id="358"/>
            <p14:sldId id="312"/>
            <p14:sldId id="383"/>
            <p14:sldId id="359"/>
            <p14:sldId id="380"/>
            <p14:sldId id="384"/>
            <p14:sldId id="385"/>
            <p14:sldId id="3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guide id="3" pos="2254" userDrawn="1">
          <p15:clr>
            <a:srgbClr val="A4A3A4"/>
          </p15:clr>
        </p15:guide>
        <p15:guide id="4" pos="2355" userDrawn="1">
          <p15:clr>
            <a:srgbClr val="A4A3A4"/>
          </p15:clr>
        </p15:guide>
        <p15:guide id="5" orient="horz" pos="2929">
          <p15:clr>
            <a:srgbClr val="A4A3A4"/>
          </p15:clr>
        </p15:guide>
        <p15:guide id="6" pos="2208">
          <p15:clr>
            <a:srgbClr val="A4A3A4"/>
          </p15:clr>
        </p15:guide>
        <p15:guide id="7" pos="2160">
          <p15:clr>
            <a:srgbClr val="A4A3A4"/>
          </p15:clr>
        </p15:guide>
        <p15:guide id="8" pos="225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ima" initials="K" lastIdx="13" clrIdx="0"/>
  <p:cmAuthor id="2" name="Rosemary Ihejirika" initials="RI" lastIdx="1" clrIdx="1"/>
  <p:cmAuthor id="3" name="Kwasi Yeboah" initials="KY" lastIdx="2" clrIdx="2"/>
  <p:cmAuthor id="4" name="Laura Lozoya" initials="LL" lastIdx="1" clrIdx="3"/>
  <p:cmAuthor id="5" name="Jenn Pentangelo" initials="JP" lastIdx="3" clrIdx="4">
    <p:extLst>
      <p:ext uri="{19B8F6BF-5375-455C-9EA6-DF929625EA0E}">
        <p15:presenceInfo xmlns:p15="http://schemas.microsoft.com/office/powerpoint/2012/main" userId="S::pentangeloj@ctpf.org::c3fed225-e580-4fc0-afbb-c6b6bb012fd6" providerId="AD"/>
      </p:ext>
    </p:extLst>
  </p:cmAuthor>
  <p:cmAuthor id="6" name="Gidget Carr" initials="GC" lastIdx="9" clrIdx="5">
    <p:extLst>
      <p:ext uri="{19B8F6BF-5375-455C-9EA6-DF929625EA0E}">
        <p15:presenceInfo xmlns:p15="http://schemas.microsoft.com/office/powerpoint/2012/main" userId="S::carrg@ctpf.org::8640b938-6e0b-4324-8f32-eda19e4058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68A"/>
    <a:srgbClr val="F9F6F0"/>
    <a:srgbClr val="66CCFF"/>
    <a:srgbClr val="D9D9D9"/>
    <a:srgbClr val="F4F0E5"/>
    <a:srgbClr val="4F81BD"/>
    <a:srgbClr val="D1EBFF"/>
    <a:srgbClr val="034D24"/>
    <a:srgbClr val="DBE5F1"/>
    <a:srgbClr val="B3D7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1" autoAdjust="0"/>
    <p:restoredTop sz="80128" autoAdjust="0"/>
  </p:normalViewPr>
  <p:slideViewPr>
    <p:cSldViewPr>
      <p:cViewPr varScale="1">
        <p:scale>
          <a:sx n="91" d="100"/>
          <a:sy n="91" d="100"/>
        </p:scale>
        <p:origin x="1782" y="7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780" y="-78"/>
      </p:cViewPr>
      <p:guideLst>
        <p:guide orient="horz" pos="3025"/>
        <p:guide pos="2304"/>
        <p:guide pos="2254"/>
        <p:guide pos="2355"/>
        <p:guide orient="horz" pos="2929"/>
        <p:guide pos="2208"/>
        <p:guide pos="2160"/>
        <p:guide pos="22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5138"/>
          </a:xfrm>
          <a:prstGeom prst="rect">
            <a:avLst/>
          </a:prstGeom>
        </p:spPr>
        <p:txBody>
          <a:bodyPr vert="horz" lIns="95587" tIns="47793" rIns="95587" bIns="47793" rtlCol="0"/>
          <a:lstStyle>
            <a:lvl1pPr algn="l" fontAlgn="auto">
              <a:spcBef>
                <a:spcPts val="0"/>
              </a:spcBef>
              <a:spcAft>
                <a:spcPts val="0"/>
              </a:spcAft>
              <a:defRPr sz="1300">
                <a:latin typeface="+mn-lt"/>
              </a:defRPr>
            </a:lvl1pPr>
          </a:lstStyle>
          <a:p>
            <a:pPr>
              <a:defRPr/>
            </a:pPr>
            <a:r>
              <a:rPr lang="en-US" dirty="0"/>
              <a:t>Becoming Medicare eligible</a:t>
            </a:r>
          </a:p>
        </p:txBody>
      </p:sp>
      <p:sp>
        <p:nvSpPr>
          <p:cNvPr id="3" name="Date Placeholder 2"/>
          <p:cNvSpPr>
            <a:spLocks noGrp="1"/>
          </p:cNvSpPr>
          <p:nvPr>
            <p:ph type="dt" sz="quarter" idx="1"/>
          </p:nvPr>
        </p:nvSpPr>
        <p:spPr>
          <a:xfrm>
            <a:off x="3970343" y="1"/>
            <a:ext cx="3038475" cy="465138"/>
          </a:xfrm>
          <a:prstGeom prst="rect">
            <a:avLst/>
          </a:prstGeom>
        </p:spPr>
        <p:txBody>
          <a:bodyPr vert="horz" lIns="95587" tIns="47793" rIns="95587" bIns="47793" rtlCol="0"/>
          <a:lstStyle>
            <a:lvl1pPr algn="r" fontAlgn="auto">
              <a:spcBef>
                <a:spcPts val="0"/>
              </a:spcBef>
              <a:spcAft>
                <a:spcPts val="0"/>
              </a:spcAft>
              <a:defRPr sz="1300" smtClean="0">
                <a:latin typeface="+mn-lt"/>
              </a:defRPr>
            </a:lvl1pPr>
          </a:lstStyle>
          <a:p>
            <a:pPr>
              <a:defRPr/>
            </a:pPr>
            <a:r>
              <a:rPr lang="en-US" dirty="0"/>
              <a:t>CTPF 2018</a:t>
            </a:r>
          </a:p>
        </p:txBody>
      </p:sp>
      <p:sp>
        <p:nvSpPr>
          <p:cNvPr id="4" name="Footer Placeholder 3"/>
          <p:cNvSpPr>
            <a:spLocks noGrp="1"/>
          </p:cNvSpPr>
          <p:nvPr>
            <p:ph type="ftr" sz="quarter" idx="2"/>
          </p:nvPr>
        </p:nvSpPr>
        <p:spPr>
          <a:xfrm>
            <a:off x="3" y="8829675"/>
            <a:ext cx="3038475" cy="465138"/>
          </a:xfrm>
          <a:prstGeom prst="rect">
            <a:avLst/>
          </a:prstGeom>
        </p:spPr>
        <p:txBody>
          <a:bodyPr vert="horz" lIns="95587" tIns="47793" rIns="95587" bIns="47793" rtlCol="0" anchor="b"/>
          <a:lstStyle>
            <a:lvl1pPr algn="l" fontAlgn="auto">
              <a:spcBef>
                <a:spcPts val="0"/>
              </a:spcBef>
              <a:spcAft>
                <a:spcPts val="0"/>
              </a:spcAft>
              <a:defRPr sz="1300">
                <a:latin typeface="+mn-lt"/>
              </a:defRPr>
            </a:lvl1pPr>
          </a:lstStyle>
          <a:p>
            <a:pPr>
              <a:defRPr/>
            </a:pPr>
            <a:endParaRPr lang="en-US" dirty="0"/>
          </a:p>
        </p:txBody>
      </p:sp>
      <p:sp>
        <p:nvSpPr>
          <p:cNvPr id="5" name="Slide Number Placeholder 4"/>
          <p:cNvSpPr>
            <a:spLocks noGrp="1"/>
          </p:cNvSpPr>
          <p:nvPr>
            <p:ph type="sldNum" sz="quarter" idx="3"/>
          </p:nvPr>
        </p:nvSpPr>
        <p:spPr>
          <a:xfrm>
            <a:off x="3970343" y="8829675"/>
            <a:ext cx="3038475" cy="465138"/>
          </a:xfrm>
          <a:prstGeom prst="rect">
            <a:avLst/>
          </a:prstGeom>
        </p:spPr>
        <p:txBody>
          <a:bodyPr vert="horz" lIns="95587" tIns="47793" rIns="95587" bIns="47793" rtlCol="0" anchor="b"/>
          <a:lstStyle>
            <a:lvl1pPr algn="r" fontAlgn="auto">
              <a:spcBef>
                <a:spcPts val="0"/>
              </a:spcBef>
              <a:spcAft>
                <a:spcPts val="0"/>
              </a:spcAft>
              <a:defRPr sz="1300" smtClean="0">
                <a:latin typeface="+mn-lt"/>
              </a:defRPr>
            </a:lvl1pPr>
          </a:lstStyle>
          <a:p>
            <a:pPr>
              <a:defRPr/>
            </a:pPr>
            <a:fld id="{1F4D870F-3F55-4DEA-8355-E5FE978B4726}" type="slidenum">
              <a:rPr lang="en-US"/>
              <a:pPr>
                <a:defRPr/>
              </a:pPr>
              <a:t>‹#›</a:t>
            </a:fld>
            <a:endParaRPr lang="en-US" dirty="0"/>
          </a:p>
        </p:txBody>
      </p:sp>
    </p:spTree>
    <p:extLst>
      <p:ext uri="{BB962C8B-B14F-4D97-AF65-F5344CB8AC3E}">
        <p14:creationId xmlns:p14="http://schemas.microsoft.com/office/powerpoint/2010/main" val="3074500865"/>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5138"/>
          </a:xfrm>
          <a:prstGeom prst="rect">
            <a:avLst/>
          </a:prstGeom>
        </p:spPr>
        <p:txBody>
          <a:bodyPr vert="horz" lIns="97402" tIns="48702" rIns="97402" bIns="48702" rtlCol="0"/>
          <a:lstStyle>
            <a:lvl1pPr algn="l" fontAlgn="auto">
              <a:spcBef>
                <a:spcPts val="0"/>
              </a:spcBef>
              <a:spcAft>
                <a:spcPts val="0"/>
              </a:spcAft>
              <a:defRPr sz="1300">
                <a:latin typeface="+mn-lt"/>
              </a:defRPr>
            </a:lvl1pPr>
          </a:lstStyle>
          <a:p>
            <a:pPr>
              <a:defRPr/>
            </a:pPr>
            <a:r>
              <a:rPr lang="en-US" dirty="0"/>
              <a:t>Becoming Medicare eligible</a:t>
            </a:r>
          </a:p>
        </p:txBody>
      </p:sp>
      <p:sp>
        <p:nvSpPr>
          <p:cNvPr id="3" name="Date Placeholder 2"/>
          <p:cNvSpPr>
            <a:spLocks noGrp="1"/>
          </p:cNvSpPr>
          <p:nvPr>
            <p:ph type="dt" idx="1"/>
          </p:nvPr>
        </p:nvSpPr>
        <p:spPr>
          <a:xfrm>
            <a:off x="3970343" y="1"/>
            <a:ext cx="3038475" cy="465138"/>
          </a:xfrm>
          <a:prstGeom prst="rect">
            <a:avLst/>
          </a:prstGeom>
        </p:spPr>
        <p:txBody>
          <a:bodyPr vert="horz" lIns="97402" tIns="48702" rIns="97402" bIns="48702" rtlCol="0"/>
          <a:lstStyle>
            <a:lvl1pPr algn="r" fontAlgn="auto">
              <a:spcBef>
                <a:spcPts val="0"/>
              </a:spcBef>
              <a:spcAft>
                <a:spcPts val="0"/>
              </a:spcAft>
              <a:defRPr sz="1300" smtClean="0">
                <a:latin typeface="+mn-lt"/>
              </a:defRPr>
            </a:lvl1pPr>
          </a:lstStyle>
          <a:p>
            <a:pPr>
              <a:defRPr/>
            </a:pPr>
            <a:r>
              <a:rPr lang="en-US" dirty="0"/>
              <a:t>CTPF 2018</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7402" tIns="48702" rIns="97402" bIns="48702" rtlCol="0" anchor="ctr"/>
          <a:lstStyle/>
          <a:p>
            <a:pPr lvl="0"/>
            <a:endParaRPr lang="en-US" noProof="0" dirty="0"/>
          </a:p>
        </p:txBody>
      </p:sp>
      <p:sp>
        <p:nvSpPr>
          <p:cNvPr id="5" name="Notes Placeholder 4"/>
          <p:cNvSpPr>
            <a:spLocks noGrp="1"/>
          </p:cNvSpPr>
          <p:nvPr>
            <p:ph type="body" sz="quarter" idx="3"/>
          </p:nvPr>
        </p:nvSpPr>
        <p:spPr>
          <a:xfrm>
            <a:off x="701676" y="4416430"/>
            <a:ext cx="5607050" cy="4183062"/>
          </a:xfrm>
          <a:prstGeom prst="rect">
            <a:avLst/>
          </a:prstGeom>
        </p:spPr>
        <p:txBody>
          <a:bodyPr vert="horz" lIns="97402" tIns="48702" rIns="97402" bIns="48702"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3" y="8829675"/>
            <a:ext cx="3038475" cy="465138"/>
          </a:xfrm>
          <a:prstGeom prst="rect">
            <a:avLst/>
          </a:prstGeom>
        </p:spPr>
        <p:txBody>
          <a:bodyPr vert="horz" lIns="97402" tIns="48702" rIns="97402" bIns="48702" rtlCol="0" anchor="b"/>
          <a:lstStyle>
            <a:lvl1pPr algn="l" fontAlgn="auto">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3970343" y="8829675"/>
            <a:ext cx="3038475" cy="465138"/>
          </a:xfrm>
          <a:prstGeom prst="rect">
            <a:avLst/>
          </a:prstGeom>
        </p:spPr>
        <p:txBody>
          <a:bodyPr vert="horz" lIns="97402" tIns="48702" rIns="97402" bIns="48702" rtlCol="0" anchor="b"/>
          <a:lstStyle>
            <a:lvl1pPr algn="r" fontAlgn="auto">
              <a:spcBef>
                <a:spcPts val="0"/>
              </a:spcBef>
              <a:spcAft>
                <a:spcPts val="0"/>
              </a:spcAft>
              <a:defRPr sz="1300" smtClean="0">
                <a:latin typeface="+mn-lt"/>
              </a:defRPr>
            </a:lvl1pPr>
          </a:lstStyle>
          <a:p>
            <a:pPr>
              <a:defRPr/>
            </a:pPr>
            <a:fld id="{5B76C2F7-4985-4AC2-911B-1EF48BCA90ED}" type="slidenum">
              <a:rPr lang="en-US"/>
              <a:pPr>
                <a:defRPr/>
              </a:pPr>
              <a:t>‹#›</a:t>
            </a:fld>
            <a:endParaRPr lang="en-US" dirty="0"/>
          </a:p>
        </p:txBody>
      </p:sp>
    </p:spTree>
    <p:extLst>
      <p:ext uri="{BB962C8B-B14F-4D97-AF65-F5344CB8AC3E}">
        <p14:creationId xmlns:p14="http://schemas.microsoft.com/office/powerpoint/2010/main" val="2721451130"/>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800" b="1" kern="1200">
        <a:solidFill>
          <a:schemeClr val="tx1"/>
        </a:solidFill>
        <a:latin typeface="+mn-lt"/>
        <a:ea typeface="+mn-ea"/>
        <a:cs typeface="+mn-cs"/>
      </a:defRPr>
    </a:lvl1pPr>
    <a:lvl2pPr marL="457200" algn="l" rtl="0" fontAlgn="base">
      <a:spcBef>
        <a:spcPct val="30000"/>
      </a:spcBef>
      <a:spcAft>
        <a:spcPct val="0"/>
      </a:spcAft>
      <a:defRPr sz="1800" b="1" kern="1200">
        <a:solidFill>
          <a:schemeClr val="tx1"/>
        </a:solidFill>
        <a:latin typeface="+mn-lt"/>
        <a:ea typeface="+mn-ea"/>
        <a:cs typeface="+mn-cs"/>
      </a:defRPr>
    </a:lvl2pPr>
    <a:lvl3pPr marL="914400" algn="l" rtl="0" fontAlgn="base">
      <a:spcBef>
        <a:spcPct val="30000"/>
      </a:spcBef>
      <a:spcAft>
        <a:spcPct val="0"/>
      </a:spcAft>
      <a:defRPr sz="1800" b="1" kern="1200">
        <a:solidFill>
          <a:schemeClr val="tx1"/>
        </a:solidFill>
        <a:latin typeface="+mn-lt"/>
        <a:ea typeface="+mn-ea"/>
        <a:cs typeface="+mn-cs"/>
      </a:defRPr>
    </a:lvl3pPr>
    <a:lvl4pPr marL="1371600" algn="l" rtl="0" fontAlgn="base">
      <a:spcBef>
        <a:spcPct val="30000"/>
      </a:spcBef>
      <a:spcAft>
        <a:spcPct val="0"/>
      </a:spcAft>
      <a:defRPr sz="1800" b="1" kern="1200">
        <a:solidFill>
          <a:schemeClr val="tx1"/>
        </a:solidFill>
        <a:latin typeface="+mn-lt"/>
        <a:ea typeface="+mn-ea"/>
        <a:cs typeface="+mn-cs"/>
      </a:defRPr>
    </a:lvl4pPr>
    <a:lvl5pPr marL="1828800" algn="l" rtl="0" fontAlgn="base">
      <a:spcBef>
        <a:spcPct val="30000"/>
      </a:spcBef>
      <a:spcAft>
        <a:spcPct val="0"/>
      </a:spcAft>
      <a:defRPr sz="1800" b="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memberservices@ctpf.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mailto:imaging@ctpf.or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tpf.org/sites/main/files/file-attachments/form_107_temp_post.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tpf.org/member-forms-informati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ng.com/search?q=Medicaid&amp;filters=sid%3a86da46fc-d681-ec54-b017-53f1c5c0b1b0&amp;form=ENTLN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INTRODUCE</a:t>
            </a:r>
          </a:p>
          <a:p>
            <a:endParaRPr lang="en-US" b="0" dirty="0"/>
          </a:p>
          <a:p>
            <a:r>
              <a:rPr lang="en-US" b="0" dirty="0"/>
              <a:t>Name,</a:t>
            </a:r>
            <a:r>
              <a:rPr lang="en-US" b="0" baseline="0" dirty="0"/>
              <a:t> title, etc.</a:t>
            </a:r>
          </a:p>
          <a:p>
            <a:endParaRPr lang="en-US" b="0" baseline="0" dirty="0"/>
          </a:p>
          <a:p>
            <a:r>
              <a:rPr lang="en-US" b="0" baseline="0" dirty="0"/>
              <a:t>Thank you for joining us today. </a:t>
            </a:r>
          </a:p>
          <a:p>
            <a:endParaRPr lang="en-US" b="0" baseline="0" dirty="0"/>
          </a:p>
          <a:p>
            <a:endParaRPr lang="en-US" dirty="0"/>
          </a:p>
        </p:txBody>
      </p:sp>
      <p:sp>
        <p:nvSpPr>
          <p:cNvPr id="4" name="Slide Number Placeholder 3"/>
          <p:cNvSpPr>
            <a:spLocks noGrp="1"/>
          </p:cNvSpPr>
          <p:nvPr>
            <p:ph type="sldNum" sz="quarter" idx="10"/>
          </p:nvPr>
        </p:nvSpPr>
        <p:spPr/>
        <p:txBody>
          <a:bodyPr/>
          <a:lstStyle/>
          <a:p>
            <a:pPr>
              <a:defRPr/>
            </a:pPr>
            <a:fld id="{5B76C2F7-4985-4AC2-911B-1EF48BCA90ED}" type="slidenum">
              <a:rPr lang="en-US" smtClean="0"/>
              <a:pPr>
                <a:defRPr/>
              </a:pPr>
              <a:t>1</a:t>
            </a:fld>
            <a:endParaRPr lang="en-US" dirty="0"/>
          </a:p>
        </p:txBody>
      </p:sp>
      <p:sp>
        <p:nvSpPr>
          <p:cNvPr id="5" name="Header Placeholder 4"/>
          <p:cNvSpPr>
            <a:spLocks noGrp="1"/>
          </p:cNvSpPr>
          <p:nvPr>
            <p:ph type="hdr" sz="quarter" idx="11"/>
          </p:nvPr>
        </p:nvSpPr>
        <p:spPr/>
        <p:txBody>
          <a:bodyPr/>
          <a:lstStyle/>
          <a:p>
            <a:pPr>
              <a:defRPr/>
            </a:pPr>
            <a:r>
              <a:rPr lang="en-US" dirty="0"/>
              <a:t>Becoming Medicare eligible</a:t>
            </a:r>
          </a:p>
        </p:txBody>
      </p:sp>
      <p:sp>
        <p:nvSpPr>
          <p:cNvPr id="6" name="Date Placeholder 5"/>
          <p:cNvSpPr>
            <a:spLocks noGrp="1"/>
          </p:cNvSpPr>
          <p:nvPr>
            <p:ph type="dt" idx="12"/>
          </p:nvPr>
        </p:nvSpPr>
        <p:spPr/>
        <p:txBody>
          <a:bodyPr/>
          <a:lstStyle/>
          <a:p>
            <a:pPr>
              <a:defRPr/>
            </a:pPr>
            <a:r>
              <a:rPr lang="en-US" dirty="0"/>
              <a:t>CTPF 2018</a:t>
            </a:r>
          </a:p>
        </p:txBody>
      </p:sp>
    </p:spTree>
    <p:extLst>
      <p:ext uri="{BB962C8B-B14F-4D97-AF65-F5344CB8AC3E}">
        <p14:creationId xmlns:p14="http://schemas.microsoft.com/office/powerpoint/2010/main" val="4276124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0" dirty="0"/>
              <a:t>Medicare has several parts. Medicare Part A &amp;</a:t>
            </a:r>
            <a:r>
              <a:rPr lang="en-US" b="0" baseline="0" dirty="0"/>
              <a:t> Part B are known as “ORIGINAL MEDICARE”</a:t>
            </a:r>
          </a:p>
          <a:p>
            <a:pPr>
              <a:spcBef>
                <a:spcPct val="0"/>
              </a:spcBef>
            </a:pPr>
            <a:endParaRPr lang="en-US" b="0" baseline="0" dirty="0"/>
          </a:p>
          <a:p>
            <a:pPr>
              <a:spcBef>
                <a:spcPct val="0"/>
              </a:spcBef>
            </a:pPr>
            <a:r>
              <a:rPr lang="en-US" b="0" baseline="0" dirty="0"/>
              <a:t>You will be assigned a HICN (</a:t>
            </a:r>
            <a:r>
              <a:rPr lang="en-US" b="0" i="0" dirty="0">
                <a:solidFill>
                  <a:srgbClr val="000000"/>
                </a:solidFill>
                <a:effectLst/>
                <a:latin typeface="Helvetica" panose="020B0604020202020204" pitchFamily="34" charset="0"/>
              </a:rPr>
              <a:t>Health Insurance Claim Number)</a:t>
            </a:r>
            <a:endParaRPr lang="en-US" b="0" baseline="0" dirty="0"/>
          </a:p>
          <a:p>
            <a:pPr>
              <a:spcBef>
                <a:spcPct val="0"/>
              </a:spcBef>
            </a:pPr>
            <a:r>
              <a:rPr lang="en-US" b="0" baseline="0" dirty="0"/>
              <a:t>	– your new Medicare ID number is no longer reflective of your or your spouse’s SSN</a:t>
            </a:r>
            <a:endParaRPr lang="en-US" b="0" dirty="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5B5A21-3303-4829-B16B-BB390549EA56}" type="slidenum">
              <a:rPr lang="en-US"/>
              <a:pPr fontAlgn="base">
                <a:spcBef>
                  <a:spcPct val="0"/>
                </a:spcBef>
                <a:spcAft>
                  <a:spcPct val="0"/>
                </a:spcAft>
              </a:pPr>
              <a:t>10</a:t>
            </a:fld>
            <a:endParaRPr 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2398414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 typeface="Arial" panose="020B0604020202020204" pitchFamily="34" charset="0"/>
              <a:buNone/>
            </a:pPr>
            <a:r>
              <a:rPr lang="en-US" b="0" baseline="0" dirty="0"/>
              <a:t>Let’s discuss Medicare Part A</a:t>
            </a:r>
          </a:p>
          <a:p>
            <a:pPr marL="285750" indent="-285750">
              <a:spcBef>
                <a:spcPct val="0"/>
              </a:spcBef>
              <a:buFont typeface="Arial" panose="020B0604020202020204" pitchFamily="34" charset="0"/>
              <a:buChar char="•"/>
            </a:pPr>
            <a:r>
              <a:rPr lang="en-US" b="0" baseline="0" dirty="0"/>
              <a:t>Medicare Part A pays for HOSPITAL &amp; IN-PATIENT CARE</a:t>
            </a:r>
          </a:p>
          <a:p>
            <a:pPr marL="285750" indent="-285750">
              <a:spcBef>
                <a:spcPct val="0"/>
              </a:spcBef>
              <a:buFont typeface="Arial" panose="020B0604020202020204" pitchFamily="34" charset="0"/>
              <a:buChar char="•"/>
            </a:pPr>
            <a:r>
              <a:rPr lang="en-US" sz="1800" b="0" kern="1200" dirty="0">
                <a:solidFill>
                  <a:schemeClr val="tx1"/>
                </a:solidFill>
                <a:effectLst/>
                <a:latin typeface="+mn-lt"/>
                <a:ea typeface="+mn-ea"/>
                <a:cs typeface="+mn-cs"/>
              </a:rPr>
              <a:t>For most members Part A is free. However some members do</a:t>
            </a:r>
            <a:r>
              <a:rPr lang="en-US" b="0" baseline="0" dirty="0"/>
              <a:t> have to pay for Part 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800" b="0" kern="1200" dirty="0">
                <a:solidFill>
                  <a:schemeClr val="tx1"/>
                </a:solidFill>
                <a:effectLst/>
                <a:latin typeface="+mn-lt"/>
                <a:ea typeface="+mn-ea"/>
                <a:cs typeface="+mn-cs"/>
              </a:rPr>
              <a:t>CTPF will not know if you qualify for free Medicare part A or not.</a:t>
            </a:r>
            <a:endParaRPr lang="en-US" b="0" baseline="0" dirty="0"/>
          </a:p>
          <a:p>
            <a:pPr marL="285750" indent="-285750">
              <a:spcBef>
                <a:spcPct val="0"/>
              </a:spcBef>
              <a:buFont typeface="Arial" panose="020B0604020202020204" pitchFamily="34" charset="0"/>
              <a:buChar char="•"/>
            </a:pPr>
            <a:r>
              <a:rPr lang="en-US" b="0" baseline="0" dirty="0"/>
              <a:t>If you </a:t>
            </a:r>
            <a:r>
              <a:rPr lang="en-US" b="0" u="sng" baseline="0" dirty="0"/>
              <a:t>PAID INTO </a:t>
            </a:r>
            <a:r>
              <a:rPr lang="en-US" b="0" baseline="0" dirty="0"/>
              <a:t>MEDICARE for 10 years, you get free Medicare Part A</a:t>
            </a:r>
          </a:p>
          <a:p>
            <a:pPr marL="285750" indent="-285750">
              <a:spcBef>
                <a:spcPct val="0"/>
              </a:spcBef>
              <a:buFont typeface="Arial" panose="020B0604020202020204" pitchFamily="34" charset="0"/>
              <a:buChar char="•"/>
            </a:pPr>
            <a:r>
              <a:rPr lang="en-US" b="0" baseline="0" dirty="0"/>
              <a:t>If you paid into Social Security – you have paid into Medicare for Part A</a:t>
            </a:r>
          </a:p>
          <a:p>
            <a:pPr marL="285750" indent="-285750">
              <a:spcBef>
                <a:spcPct val="0"/>
              </a:spcBef>
              <a:buFont typeface="Arial" panose="020B0604020202020204" pitchFamily="34" charset="0"/>
              <a:buChar char="•"/>
            </a:pPr>
            <a:r>
              <a:rPr lang="en-US" b="0" baseline="0" dirty="0"/>
              <a:t>If you have a Social Security benefit – you have free Medicare Part A</a:t>
            </a:r>
          </a:p>
          <a:p>
            <a:pPr marL="285750" indent="-285750">
              <a:buFont typeface="Arial" panose="020B0604020202020204" pitchFamily="34" charset="0"/>
              <a:buChar char="•"/>
            </a:pPr>
            <a:r>
              <a:rPr lang="en-US" sz="1800" b="0" kern="1200" dirty="0">
                <a:solidFill>
                  <a:schemeClr val="tx1"/>
                </a:solidFill>
                <a:effectLst/>
                <a:latin typeface="+mn-lt"/>
                <a:ea typeface="+mn-ea"/>
                <a:cs typeface="+mn-cs"/>
              </a:rPr>
              <a:t>If you do not qualify for premium-free Part A coverage, you </a:t>
            </a:r>
            <a:r>
              <a:rPr lang="en-US" sz="1800" b="1" kern="1200" dirty="0">
                <a:solidFill>
                  <a:schemeClr val="tx1"/>
                </a:solidFill>
                <a:effectLst/>
                <a:latin typeface="+mn-lt"/>
                <a:ea typeface="+mn-ea"/>
                <a:cs typeface="+mn-cs"/>
              </a:rPr>
              <a:t>must</a:t>
            </a:r>
            <a:r>
              <a:rPr lang="en-US" sz="1800" b="0" kern="1200" dirty="0">
                <a:solidFill>
                  <a:schemeClr val="tx1"/>
                </a:solidFill>
                <a:effectLst/>
                <a:latin typeface="+mn-lt"/>
                <a:ea typeface="+mn-ea"/>
                <a:cs typeface="+mn-cs"/>
              </a:rPr>
              <a:t> pay your premium for this coverage.</a:t>
            </a:r>
          </a:p>
          <a:p>
            <a:pPr marL="285750" indent="-285750">
              <a:buFont typeface="Arial" panose="020B0604020202020204" pitchFamily="34" charset="0"/>
              <a:buChar char="•"/>
            </a:pPr>
            <a:r>
              <a:rPr lang="en-US" sz="1800" b="0" kern="1200" dirty="0">
                <a:solidFill>
                  <a:schemeClr val="tx1"/>
                </a:solidFill>
                <a:effectLst/>
                <a:latin typeface="+mn-lt"/>
                <a:ea typeface="+mn-ea"/>
                <a:cs typeface="+mn-cs"/>
              </a:rPr>
              <a:t>If you do have to pay for Medicare Part A, you would enroll in CTPF’s MedPay program. CTPF sends your premium payments directly to Medicare from your monthly payment and pays Medicare on your behalf. The premium is deducted from your pension check.</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AE3937-CD41-4093-9521-0B4816B125C4}" type="slidenum">
              <a:rPr lang="en-US"/>
              <a:pPr fontAlgn="base">
                <a:spcBef>
                  <a:spcPct val="0"/>
                </a:spcBef>
                <a:spcAft>
                  <a:spcPct val="0"/>
                </a:spcAft>
              </a:pPr>
              <a:t>11</a:t>
            </a:fld>
            <a:endParaRPr 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1019568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298709" indent="-298709">
              <a:spcBef>
                <a:spcPct val="0"/>
              </a:spcBef>
              <a:buFont typeface="Arial" charset="0"/>
              <a:buChar char="•"/>
            </a:pPr>
            <a:r>
              <a:rPr lang="en-US" sz="1800" b="1" kern="1200" dirty="0">
                <a:solidFill>
                  <a:schemeClr val="tx1"/>
                </a:solidFill>
                <a:effectLst/>
                <a:latin typeface="+mn-lt"/>
                <a:ea typeface="+mn-ea"/>
                <a:cs typeface="+mn-cs"/>
              </a:rPr>
              <a:t>Medicare Part B pays for DOCTOR &amp; OUT-PATIENT visits, preventive visits, X-rays, labs, MRIs to name a few. </a:t>
            </a:r>
          </a:p>
          <a:p>
            <a:pPr marL="298709" indent="-298709">
              <a:spcBef>
                <a:spcPct val="0"/>
              </a:spcBef>
              <a:buFont typeface="Arial" charset="0"/>
              <a:buChar char="•"/>
            </a:pPr>
            <a:r>
              <a:rPr lang="en-US" baseline="0" dirty="0"/>
              <a:t>Many vaccines are covered under Part B and NOT your Part D drug plan</a:t>
            </a:r>
          </a:p>
          <a:p>
            <a:pPr marL="298709" indent="-298709">
              <a:spcBef>
                <a:spcPct val="0"/>
              </a:spcBef>
              <a:buFont typeface="Arial" charset="0"/>
              <a:buChar char="•"/>
            </a:pPr>
            <a:r>
              <a:rPr lang="en-US" sz="1800" b="1" kern="1200" dirty="0">
                <a:solidFill>
                  <a:schemeClr val="tx1"/>
                </a:solidFill>
                <a:effectLst/>
                <a:latin typeface="+mn-lt"/>
                <a:ea typeface="+mn-ea"/>
                <a:cs typeface="+mn-cs"/>
              </a:rPr>
              <a:t>As a reminder; while some may qualify for free Part A,  EVERYONE pays for Part B. </a:t>
            </a:r>
            <a:endParaRPr lang="en-US" baseline="0" dirty="0"/>
          </a:p>
          <a:p>
            <a:pPr>
              <a:spcBef>
                <a:spcPct val="0"/>
              </a:spcBef>
            </a:pPr>
            <a:endParaRPr lang="en-US" dirty="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AA33A8-F923-4C67-8710-3F91F1A83E05}" type="slidenum">
              <a:rPr lang="en-US"/>
              <a:pPr fontAlgn="base">
                <a:spcBef>
                  <a:spcPct val="0"/>
                </a:spcBef>
                <a:spcAft>
                  <a:spcPct val="0"/>
                </a:spcAft>
              </a:pPr>
              <a:t>12</a:t>
            </a:fld>
            <a:endParaRPr 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3044715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marL="179226" indent="-179226" defTabSz="955868">
              <a:spcBef>
                <a:spcPct val="0"/>
              </a:spcBef>
              <a:buFont typeface="Arial" charset="0"/>
              <a:buChar char="•"/>
              <a:defRPr/>
            </a:pPr>
            <a:r>
              <a:rPr lang="en-US" b="0" dirty="0"/>
              <a:t>This slide shows the Medicare premiums for the 2022 plan year, as published by the Social Security Administration, and the 2022 subsidy.</a:t>
            </a:r>
          </a:p>
          <a:p>
            <a:pPr marL="179226" indent="-179226" defTabSz="955868">
              <a:spcBef>
                <a:spcPct val="0"/>
              </a:spcBef>
              <a:buFont typeface="Arial" charset="0"/>
              <a:buChar char="•"/>
              <a:defRPr/>
            </a:pPr>
            <a:endParaRPr lang="en-US" b="0" dirty="0"/>
          </a:p>
          <a:p>
            <a:pPr marL="179226" marR="0" lvl="0" indent="-179226" algn="l" defTabSz="955868" rtl="0" eaLnBrk="1" fontAlgn="base" latinLnBrk="0" hangingPunct="1">
              <a:lnSpc>
                <a:spcPct val="100000"/>
              </a:lnSpc>
              <a:spcBef>
                <a:spcPct val="0"/>
              </a:spcBef>
              <a:spcAft>
                <a:spcPct val="0"/>
              </a:spcAft>
              <a:buClrTx/>
              <a:buSzTx/>
              <a:buFont typeface="Arial" charset="0"/>
              <a:buChar char="•"/>
              <a:tabLst/>
              <a:defRPr/>
            </a:pPr>
            <a:r>
              <a:rPr lang="en-US" b="0" dirty="0"/>
              <a:t>The Board voted to increase the subsidy to 60% for the 2022 plan year.</a:t>
            </a:r>
            <a:r>
              <a:rPr lang="en-US" b="0" baseline="0" dirty="0"/>
              <a:t> CTPF only subsidizes the base premium</a:t>
            </a:r>
          </a:p>
          <a:p>
            <a:pPr marL="179226" indent="-179226" defTabSz="955868">
              <a:spcBef>
                <a:spcPct val="0"/>
              </a:spcBef>
              <a:buFont typeface="Arial" charset="0"/>
              <a:buChar char="•"/>
              <a:defRPr/>
            </a:pPr>
            <a:endParaRPr lang="en-US" b="0" dirty="0"/>
          </a:p>
          <a:p>
            <a:pPr marL="179226" indent="-179226">
              <a:spcBef>
                <a:spcPct val="0"/>
              </a:spcBef>
              <a:buFont typeface="Arial" charset="0"/>
              <a:buChar char="•"/>
            </a:pPr>
            <a:r>
              <a:rPr lang="en-US" b="0" dirty="0"/>
              <a:t>You can still earn quarters after enrolling</a:t>
            </a:r>
            <a:r>
              <a:rPr lang="en-US" b="0" baseline="0" dirty="0"/>
              <a:t> in Medicare A</a:t>
            </a:r>
          </a:p>
          <a:p>
            <a:pPr marL="0" indent="0">
              <a:spcBef>
                <a:spcPct val="0"/>
              </a:spcBef>
              <a:buFont typeface="Arial" charset="0"/>
              <a:buNone/>
            </a:pPr>
            <a:endParaRPr lang="en-US" b="0" baseline="0" dirty="0"/>
          </a:p>
          <a:p>
            <a:pPr marL="179226" indent="-179226" defTabSz="881390">
              <a:spcBef>
                <a:spcPct val="0"/>
              </a:spcBef>
              <a:buFont typeface="Arial" charset="0"/>
              <a:buChar char="•"/>
              <a:defRPr/>
            </a:pPr>
            <a:r>
              <a:rPr lang="en-US" sz="1700" b="0" dirty="0">
                <a:solidFill>
                  <a:srgbClr val="034D24"/>
                </a:solidFill>
                <a:latin typeface="Calibri" pitchFamily="34" charset="0"/>
              </a:rPr>
              <a:t>If your pension effective date is 7/1/2016 or later, you are not eligible for the Medicare Part A subsidy</a:t>
            </a:r>
          </a:p>
          <a:p>
            <a:pPr>
              <a:spcBef>
                <a:spcPct val="0"/>
              </a:spcBef>
            </a:pPr>
            <a:endParaRPr lang="en-US" baseline="0" dirty="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BD6AF0-5C52-472A-87CD-21B46BD95DC7}" type="slidenum">
              <a:rPr lang="en-US"/>
              <a:pPr fontAlgn="base">
                <a:spcBef>
                  <a:spcPct val="0"/>
                </a:spcBef>
                <a:spcAft>
                  <a:spcPct val="0"/>
                </a:spcAft>
              </a:pPr>
              <a:t>13</a:t>
            </a:fld>
            <a:endParaRPr 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2410780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b="0" kern="1200" dirty="0">
                <a:solidFill>
                  <a:schemeClr val="tx1"/>
                </a:solidFill>
                <a:effectLst/>
                <a:latin typeface="+mn-lt"/>
                <a:ea typeface="+mn-ea"/>
                <a:cs typeface="+mn-cs"/>
              </a:rPr>
              <a:t>In the next couple of slides, we will discuss how we coordinate with you to pay Medicare premiums and how you will receive your subsidy in your monthly pension check.</a:t>
            </a:r>
          </a:p>
          <a:p>
            <a:endParaRPr lang="en-US" sz="1800" b="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Remember: even if you receive FREE Part A, You still pay for Part B.</a:t>
            </a:r>
          </a:p>
          <a:p>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There are different ways to pay your Medicare premium, but you must pay Medicare directly first. </a:t>
            </a:r>
          </a:p>
          <a:p>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Medicare sends you an invoice. You can sign up to pay via their Easy Pay program. Medicare will deduct your payment via automatic deduction from your checking or savings account. This ensures that your payment is sent on time and a payment is not missed.  </a:t>
            </a:r>
          </a:p>
          <a:p>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If you receive Social Security benefits, your Part B premium is automatically deducted and there is no need to set up Easy Pay.  </a:t>
            </a:r>
          </a:p>
          <a:p>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The other way to pay is to write a check or provide credit card information. It is important that you do not miss a payment to Medicare. If you are disenrolled due to non-payment of Medicare premiums, you will be disenrolled from Medicare and will be disenrolled from CTPF Medicare plans.</a:t>
            </a:r>
            <a:endParaRPr lang="en-US" sz="1800" b="0" kern="1200" dirty="0">
              <a:solidFill>
                <a:srgbClr val="C00000"/>
              </a:solidFill>
              <a:effectLst/>
              <a:latin typeface="+mn-lt"/>
              <a:ea typeface="+mn-ea"/>
              <a:cs typeface="+mn-cs"/>
            </a:endParaRPr>
          </a:p>
          <a:p>
            <a:endParaRPr lang="en-US" sz="1800" b="0" dirty="0">
              <a:solidFill>
                <a:srgbClr val="C00000"/>
              </a:solidFill>
            </a:endParaRPr>
          </a:p>
          <a:p>
            <a:r>
              <a:rPr lang="en-US" sz="1800" b="0" dirty="0">
                <a:solidFill>
                  <a:srgbClr val="C00000"/>
                </a:solidFill>
              </a:rPr>
              <a:t>By enrolling in the CTPF </a:t>
            </a:r>
            <a:r>
              <a:rPr lang="en-US" sz="1800" b="0" dirty="0" err="1">
                <a:solidFill>
                  <a:srgbClr val="C00000"/>
                </a:solidFill>
              </a:rPr>
              <a:t>MedPay</a:t>
            </a:r>
            <a:r>
              <a:rPr lang="en-US" sz="1800" b="0" dirty="0">
                <a:solidFill>
                  <a:srgbClr val="C00000"/>
                </a:solidFill>
              </a:rPr>
              <a:t>, CTPF helps you pay and adds the subsidy to your monthly pension benefit. In 2022 the subsidy is 60% of the premium. </a:t>
            </a:r>
            <a:r>
              <a:rPr lang="en-US" sz="1800" b="0" dirty="0"/>
              <a:t>You must make first premium payment.</a:t>
            </a:r>
          </a:p>
          <a:p>
            <a:pPr marL="657159" lvl="1" indent="-179226">
              <a:spcBef>
                <a:spcPct val="0"/>
              </a:spcBef>
              <a:buFont typeface="Arial" charset="0"/>
              <a:buChar char="•"/>
            </a:pPr>
            <a:endParaRPr lang="en-US" sz="1800" b="1" dirty="0">
              <a:solidFill>
                <a:srgbClr val="C00000"/>
              </a:solidFill>
            </a:endParaRPr>
          </a:p>
          <a:p>
            <a:pPr marL="477933" lvl="1">
              <a:spcBef>
                <a:spcPct val="0"/>
              </a:spcBef>
            </a:pPr>
            <a:endParaRPr lang="en-US" baseline="0" dirty="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4A6740-20DD-4D92-A128-587C3A9102E8}" type="slidenum">
              <a:rPr lang="en-US"/>
              <a:pPr fontAlgn="base">
                <a:spcBef>
                  <a:spcPct val="0"/>
                </a:spcBef>
                <a:spcAft>
                  <a:spcPct val="0"/>
                </a:spcAft>
              </a:pPr>
              <a:t>14</a:t>
            </a:fld>
            <a:endParaRPr 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1429390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0" dirty="0"/>
              <a:t>This is a sample of the Medicare </a:t>
            </a:r>
            <a:r>
              <a:rPr lang="en-US" b="0" dirty="0" err="1"/>
              <a:t>EasyPay</a:t>
            </a:r>
            <a:r>
              <a:rPr lang="en-US" b="0" dirty="0"/>
              <a:t> form. You may find this form online or contact CTPF Member Services at 312.641.4464 for assistance.</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AA33A8-F923-4C67-8710-3F91F1A83E05}" type="slidenum">
              <a:rPr lang="en-US"/>
              <a:pPr fontAlgn="base">
                <a:spcBef>
                  <a:spcPct val="0"/>
                </a:spcBef>
                <a:spcAft>
                  <a:spcPct val="0"/>
                </a:spcAft>
              </a:pPr>
              <a:t>15</a:t>
            </a:fld>
            <a:endParaRPr 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3044715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179226" marR="0" indent="-179226" algn="l" defTabSz="914400" rtl="0" eaLnBrk="1" fontAlgn="base" latinLnBrk="0" hangingPunct="1">
              <a:lnSpc>
                <a:spcPct val="100000"/>
              </a:lnSpc>
              <a:spcBef>
                <a:spcPct val="0"/>
              </a:spcBef>
              <a:spcAft>
                <a:spcPct val="0"/>
              </a:spcAft>
              <a:buClrTx/>
              <a:buSzTx/>
              <a:buFont typeface="Arial" charset="0"/>
              <a:buChar char="•"/>
              <a:tabLst/>
              <a:defRPr/>
            </a:pPr>
            <a:r>
              <a:rPr lang="en-US" b="0" baseline="0" dirty="0"/>
              <a:t>If enrolling in CTPF health plan, you must enroll in CTPF </a:t>
            </a:r>
            <a:r>
              <a:rPr lang="en-US" b="0" baseline="0" dirty="0" err="1"/>
              <a:t>MedPay</a:t>
            </a:r>
            <a:endParaRPr lang="en-US" b="0" baseline="0" dirty="0"/>
          </a:p>
          <a:p>
            <a:pPr marL="179226" indent="-179226">
              <a:spcBef>
                <a:spcPct val="0"/>
              </a:spcBef>
              <a:buFont typeface="Arial" charset="0"/>
              <a:buChar char="•"/>
            </a:pPr>
            <a:r>
              <a:rPr lang="en-US" b="0" baseline="0" dirty="0"/>
              <a:t>However, we cannot tell if you pay for Medicare Part A based on your Medicare card HICN</a:t>
            </a:r>
          </a:p>
          <a:p>
            <a:pPr marL="179226" indent="-179226">
              <a:spcBef>
                <a:spcPct val="0"/>
              </a:spcBef>
              <a:buFont typeface="Arial" charset="0"/>
              <a:buChar char="•"/>
            </a:pPr>
            <a:r>
              <a:rPr lang="en-US" b="0" baseline="0" dirty="0"/>
              <a:t>It is your responsibility to enroll</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4A6740-20DD-4D92-A128-587C3A9102E8}" type="slidenum">
              <a:rPr lang="en-US"/>
              <a:pPr fontAlgn="base">
                <a:spcBef>
                  <a:spcPct val="0"/>
                </a:spcBef>
                <a:spcAft>
                  <a:spcPct val="0"/>
                </a:spcAft>
              </a:pPr>
              <a:t>16</a:t>
            </a:fld>
            <a:endParaRPr 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1429390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179226" indent="-179226">
              <a:spcBef>
                <a:spcPct val="0"/>
              </a:spcBef>
              <a:buFont typeface="Arial" charset="0"/>
              <a:buChar char="•"/>
            </a:pPr>
            <a:r>
              <a:rPr lang="en-US" baseline="0" dirty="0"/>
              <a:t>With the CTPF </a:t>
            </a:r>
            <a:r>
              <a:rPr lang="en-US" baseline="0" dirty="0" err="1"/>
              <a:t>MedPay</a:t>
            </a:r>
            <a:r>
              <a:rPr lang="en-US" baseline="0" dirty="0"/>
              <a:t> program, CTPF pays Medicare on your behalf</a:t>
            </a:r>
          </a:p>
          <a:p>
            <a:pPr>
              <a:spcBef>
                <a:spcPct val="0"/>
              </a:spcBef>
            </a:pPr>
            <a:r>
              <a:rPr lang="en-US" b="1" u="sng" baseline="0" dirty="0"/>
              <a:t>Method</a:t>
            </a:r>
          </a:p>
          <a:p>
            <a:pPr marL="179226" indent="-179226">
              <a:spcBef>
                <a:spcPct val="0"/>
              </a:spcBef>
              <a:buFont typeface="Arial" charset="0"/>
              <a:buChar char="•"/>
            </a:pPr>
            <a:r>
              <a:rPr lang="en-US" baseline="0" dirty="0"/>
              <a:t>You make first payment</a:t>
            </a:r>
          </a:p>
          <a:p>
            <a:pPr marL="179226" indent="-179226">
              <a:spcBef>
                <a:spcPct val="0"/>
              </a:spcBef>
              <a:buFont typeface="Arial" charset="0"/>
              <a:buChar char="•"/>
            </a:pPr>
            <a:r>
              <a:rPr lang="en-US" baseline="0" dirty="0"/>
              <a:t>Send in proof of payment + the bill + MedPay form</a:t>
            </a:r>
          </a:p>
          <a:p>
            <a:pPr marL="179226" indent="-179226">
              <a:spcBef>
                <a:spcPct val="0"/>
              </a:spcBef>
              <a:buFont typeface="Arial" charset="0"/>
              <a:buChar char="•"/>
            </a:pPr>
            <a:r>
              <a:rPr lang="en-US" baseline="0" dirty="0"/>
              <a:t>CTPF will deduct 40% of Medicare Part B premiums from your pension check. This is your share in 2022 after the 60% subsidy is applied</a:t>
            </a:r>
          </a:p>
          <a:p>
            <a:pPr marL="179226" indent="-179226">
              <a:spcBef>
                <a:spcPct val="0"/>
              </a:spcBef>
              <a:buFont typeface="Arial" charset="0"/>
              <a:buChar char="•"/>
            </a:pPr>
            <a:r>
              <a:rPr lang="en-US" baseline="0" dirty="0"/>
              <a:t>If there is a possible double deduction - REFUNDS are paid by CMS, not CTPF</a:t>
            </a:r>
            <a:endParaRPr lang="en-US" dirty="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5F8CD5-F0E8-467C-AD6C-A7FD76CEC8BE}" type="slidenum">
              <a:rPr lang="en-US"/>
              <a:pPr fontAlgn="base">
                <a:spcBef>
                  <a:spcPct val="0"/>
                </a:spcBef>
                <a:spcAft>
                  <a:spcPct val="0"/>
                </a:spcAft>
              </a:pPr>
              <a:t>17</a:t>
            </a:fld>
            <a:endParaRPr 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1698504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298709" indent="-298709">
              <a:spcBef>
                <a:spcPct val="0"/>
              </a:spcBef>
              <a:buFont typeface="Arial" charset="0"/>
              <a:buChar char="•"/>
            </a:pPr>
            <a:r>
              <a:rPr lang="en-US" sz="1800" b="1" kern="1200" dirty="0">
                <a:solidFill>
                  <a:schemeClr val="tx1"/>
                </a:solidFill>
                <a:effectLst/>
                <a:latin typeface="+mn-lt"/>
                <a:ea typeface="+mn-ea"/>
                <a:cs typeface="+mn-cs"/>
              </a:rPr>
              <a:t>This is what the CTPF </a:t>
            </a:r>
            <a:r>
              <a:rPr lang="en-US" sz="1800" b="1" kern="1200" dirty="0" err="1">
                <a:solidFill>
                  <a:schemeClr val="tx1"/>
                </a:solidFill>
                <a:effectLst/>
                <a:latin typeface="+mn-lt"/>
                <a:ea typeface="+mn-ea"/>
                <a:cs typeface="+mn-cs"/>
              </a:rPr>
              <a:t>MedPay</a:t>
            </a:r>
            <a:r>
              <a:rPr lang="en-US" sz="1800" b="1" kern="1200" dirty="0">
                <a:solidFill>
                  <a:schemeClr val="tx1"/>
                </a:solidFill>
                <a:effectLst/>
                <a:latin typeface="+mn-lt"/>
                <a:ea typeface="+mn-ea"/>
                <a:cs typeface="+mn-cs"/>
              </a:rPr>
              <a:t> enrollment form looks like. </a:t>
            </a:r>
          </a:p>
          <a:p>
            <a:pPr marL="298709" indent="-298709">
              <a:spcBef>
                <a:spcPct val="0"/>
              </a:spcBef>
              <a:buFont typeface="Arial" charset="0"/>
              <a:buChar char="•"/>
            </a:pPr>
            <a:r>
              <a:rPr lang="en-US" baseline="0" dirty="0"/>
              <a:t>If you have to pay for Medicare Part A and enroll in a CTPF-sponsored Medicare plan, you must enroll in </a:t>
            </a:r>
            <a:r>
              <a:rPr lang="en-US" baseline="0" dirty="0" err="1"/>
              <a:t>MedPay</a:t>
            </a:r>
            <a:endParaRPr lang="en-US" baseline="0" dirty="0"/>
          </a:p>
          <a:p>
            <a:pPr marL="298709" indent="-298709">
              <a:spcBef>
                <a:spcPct val="0"/>
              </a:spcBef>
              <a:buFont typeface="Arial" charset="0"/>
              <a:buChar char="•"/>
            </a:pPr>
            <a:endParaRPr lang="en-US" baseline="0" dirty="0"/>
          </a:p>
          <a:p>
            <a:pPr>
              <a:spcBef>
                <a:spcPct val="0"/>
              </a:spcBef>
            </a:pPr>
            <a:endParaRPr lang="en-US" dirty="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AA33A8-F923-4C67-8710-3F91F1A83E05}" type="slidenum">
              <a:rPr lang="en-US"/>
              <a:pPr fontAlgn="base">
                <a:spcBef>
                  <a:spcPct val="0"/>
                </a:spcBef>
                <a:spcAft>
                  <a:spcPct val="0"/>
                </a:spcAft>
              </a:pPr>
              <a:t>18</a:t>
            </a:fld>
            <a:endParaRPr 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3044715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pPr marL="179226" indent="-179226">
              <a:buFont typeface="Arial" charset="0"/>
              <a:buChar char="•"/>
            </a:pPr>
            <a:r>
              <a:rPr lang="en-US" dirty="0"/>
              <a:t>If you earn above a certain level, you will pay more than the Medicare Part B or Part D base premiums</a:t>
            </a:r>
          </a:p>
          <a:p>
            <a:pPr marL="179226" indent="-179226">
              <a:buFont typeface="Arial" charset="0"/>
              <a:buChar char="•"/>
            </a:pPr>
            <a:r>
              <a:rPr lang="en-US" dirty="0"/>
              <a:t>Adjustment is based on AGI (adjusted gross income on your tax return) from 2 years ago</a:t>
            </a:r>
          </a:p>
          <a:p>
            <a:pPr marL="179226" indent="-179226">
              <a:buFont typeface="Arial" charset="0"/>
              <a:buChar char="•"/>
            </a:pPr>
            <a:r>
              <a:rPr lang="en-US" dirty="0"/>
              <a:t>If you are enrolled in </a:t>
            </a:r>
            <a:r>
              <a:rPr lang="en-US" dirty="0" err="1"/>
              <a:t>MedPay</a:t>
            </a:r>
            <a:r>
              <a:rPr lang="en-US" dirty="0"/>
              <a:t>, CTPF will pay Medicare Part A, Medicare Part B &amp; Part B IRMAA, NOT Medicare Part D IRMAA. You must pay Medicare Part D IRMAA fee directly to CMS</a:t>
            </a:r>
          </a:p>
          <a:p>
            <a:pPr marL="179226" indent="-179226">
              <a:buFont typeface="Arial" charset="0"/>
              <a:buChar char="•"/>
            </a:pPr>
            <a:endParaRPr 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1521730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dirty="0"/>
              <a:t>Thank you for joining us</a:t>
            </a:r>
            <a:r>
              <a:rPr lang="en-US" b="0" baseline="0" dirty="0"/>
              <a:t> for the Medicare Birthday Party.</a:t>
            </a:r>
            <a:endParaRPr lang="en-US" b="0" dirty="0"/>
          </a:p>
          <a:p>
            <a:endParaRPr lang="en-US" b="0" baseline="0" dirty="0"/>
          </a:p>
          <a:p>
            <a:r>
              <a:rPr lang="en-US" b="0" baseline="0" dirty="0"/>
              <a:t>Before we begin, just a few housekeeping items.</a:t>
            </a:r>
          </a:p>
          <a:p>
            <a:endParaRPr lang="en-US" b="0" baseline="0" dirty="0"/>
          </a:p>
          <a:p>
            <a:r>
              <a:rPr lang="en-US" b="0" baseline="0" dirty="0"/>
              <a:t>Please note that, due to COVID-19 we are meeting virtually for the safety of all our members.</a:t>
            </a:r>
          </a:p>
          <a:p>
            <a:endParaRPr lang="en-US" b="0" baseline="0" dirty="0"/>
          </a:p>
          <a:p>
            <a:r>
              <a:rPr lang="en-US" b="0" baseline="0" dirty="0"/>
              <a:t>Over the next 45 minutes or so, we will review the significant steps you need to take to enroll in your benefits as you turn age 65 and become Medicare eligible. We know that </a:t>
            </a:r>
            <a:r>
              <a:rPr lang="en-US" b="0" dirty="0"/>
              <a:t>a lot of you are getting a lot more mail because you are</a:t>
            </a:r>
            <a:r>
              <a:rPr lang="en-US" b="0" baseline="0" dirty="0"/>
              <a:t> approaching 65 and you may have questions about what steps you should take.</a:t>
            </a:r>
          </a:p>
          <a:p>
            <a:endParaRPr lang="en-US" b="0" baseline="0" dirty="0"/>
          </a:p>
          <a:p>
            <a:r>
              <a:rPr lang="en-US" b="0" baseline="0" dirty="0"/>
              <a:t>Please enter questions in the Q&amp;A section. We will likely address many of your questions in the course of the presentation. We will also reserve time at the end to read and respond to questions. </a:t>
            </a:r>
            <a:endParaRPr lang="en-US" b="0" dirty="0"/>
          </a:p>
          <a:p>
            <a:pPr marL="0" indent="0">
              <a:spcBef>
                <a:spcPct val="0"/>
              </a:spcBef>
              <a:buFont typeface="Arial" charset="0"/>
              <a:buNone/>
            </a:pPr>
            <a:endParaRPr lang="en-US" dirty="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18C7EF-3199-4BBD-9EA2-7E0A3EA63959}" type="slidenum">
              <a:rPr lang="en-US"/>
              <a:pPr fontAlgn="base">
                <a:spcBef>
                  <a:spcPct val="0"/>
                </a:spcBef>
                <a:spcAft>
                  <a:spcPct val="0"/>
                </a:spcAft>
              </a:pPr>
              <a:t>2</a:t>
            </a:fld>
            <a:endParaRPr 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3226492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pPr marL="179226" indent="-179226">
              <a:buFont typeface="Arial" charset="0"/>
              <a:buChar char="•"/>
            </a:pPr>
            <a:r>
              <a:rPr lang="en-US" dirty="0"/>
              <a:t>You</a:t>
            </a:r>
            <a:r>
              <a:rPr lang="en-US" baseline="0" dirty="0"/>
              <a:t> can request a reduction in your IRMAA adjustment amount.</a:t>
            </a:r>
          </a:p>
          <a:p>
            <a:pPr marL="179226" indent="-179226">
              <a:buFont typeface="Arial" charset="0"/>
              <a:buChar char="•"/>
            </a:pPr>
            <a:r>
              <a:rPr lang="en-US" baseline="0" dirty="0"/>
              <a:t>For major life changing events AND</a:t>
            </a:r>
          </a:p>
          <a:p>
            <a:pPr marL="179226" indent="-179226">
              <a:buFont typeface="Arial" charset="0"/>
              <a:buChar char="•"/>
            </a:pPr>
            <a:r>
              <a:rPr lang="en-US" baseline="0" dirty="0"/>
              <a:t>If your income has gone down – go to www.ssa.gov/forms and look for SSA-44 for the most recent form. You can see that the current form is 8 pages long so be certain to complete the entire form</a:t>
            </a:r>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1521730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I know we have covered a lot of information about making your Medicare payments.</a:t>
            </a:r>
          </a:p>
          <a:p>
            <a:pPr>
              <a:spcBef>
                <a:spcPct val="0"/>
              </a:spcBef>
            </a:pPr>
            <a:r>
              <a:rPr lang="en-US" dirty="0"/>
              <a:t>Here is a summary.</a:t>
            </a:r>
          </a:p>
          <a:p>
            <a:pPr>
              <a:spcBef>
                <a:spcPct val="0"/>
              </a:spcBef>
            </a:pPr>
            <a:endParaRPr lang="en-US" dirty="0"/>
          </a:p>
          <a:p>
            <a:pPr>
              <a:spcBef>
                <a:spcPct val="0"/>
              </a:spcBef>
            </a:pPr>
            <a:r>
              <a:rPr lang="en-US" dirty="0"/>
              <a:t>The main point is that you must pay Medicare premiums. Losing Medicare due to non-payment will result in disenrollment from your CTPF plans and a loss of all your coverage.</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5F8CD5-F0E8-467C-AD6C-A7FD76CEC8BE}" type="slidenum">
              <a:rPr lang="en-US"/>
              <a:pPr fontAlgn="base">
                <a:spcBef>
                  <a:spcPct val="0"/>
                </a:spcBef>
                <a:spcAft>
                  <a:spcPct val="0"/>
                </a:spcAft>
              </a:pPr>
              <a:t>21</a:t>
            </a:fld>
            <a:endParaRPr 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1698504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Other parts of Medicare include Part C and Part D coverage. BOTH Part C and Part D are:</a:t>
            </a:r>
          </a:p>
          <a:p>
            <a:pPr marL="275434" indent="-275434" defTabSz="881390">
              <a:spcBef>
                <a:spcPct val="0"/>
              </a:spcBef>
              <a:buFont typeface="Arial" charset="0"/>
              <a:buChar char="•"/>
              <a:defRPr/>
            </a:pPr>
            <a:r>
              <a:rPr lang="en-US" dirty="0"/>
              <a:t>Administered</a:t>
            </a:r>
            <a:r>
              <a:rPr lang="en-US" baseline="0" dirty="0"/>
              <a:t> by private insurance companies, NOT the Federal government.</a:t>
            </a:r>
          </a:p>
          <a:p>
            <a:pPr marL="275434" indent="-275434" defTabSz="881390">
              <a:spcBef>
                <a:spcPct val="0"/>
              </a:spcBef>
              <a:buFont typeface="Arial" charset="0"/>
              <a:buChar char="•"/>
              <a:defRPr/>
            </a:pPr>
            <a:r>
              <a:rPr lang="en-US" baseline="0" dirty="0"/>
              <a:t>ALTERNATIVE TO Part A AND Part B, and these plans are as good as Medicare </a:t>
            </a:r>
          </a:p>
          <a:p>
            <a:pPr marL="275434" indent="-275434" defTabSz="881390">
              <a:spcBef>
                <a:spcPct val="0"/>
              </a:spcBef>
              <a:buFont typeface="Arial" charset="0"/>
              <a:buChar char="•"/>
              <a:defRPr/>
            </a:pPr>
            <a:r>
              <a:rPr lang="en-US" baseline="0" dirty="0"/>
              <a:t>Still require enrollment in Medicare Part A and Part B</a:t>
            </a:r>
          </a:p>
          <a:p>
            <a:pPr>
              <a:spcBef>
                <a:spcPct val="0"/>
              </a:spcBef>
            </a:pPr>
            <a:endParaRPr lang="en-US" dirty="0"/>
          </a:p>
          <a:p>
            <a:pPr>
              <a:spcBef>
                <a:spcPct val="0"/>
              </a:spcBef>
            </a:pPr>
            <a:r>
              <a:rPr lang="en-US" dirty="0"/>
              <a:t>Part</a:t>
            </a:r>
            <a:r>
              <a:rPr lang="en-US" baseline="0" dirty="0"/>
              <a:t> C:</a:t>
            </a:r>
          </a:p>
          <a:p>
            <a:pPr marL="179226" indent="-179226">
              <a:spcBef>
                <a:spcPct val="0"/>
              </a:spcBef>
              <a:buFont typeface="Arial" charset="0"/>
              <a:buChar char="•"/>
            </a:pPr>
            <a:r>
              <a:rPr lang="en-US" baseline="0" dirty="0"/>
              <a:t>Replaces Medicare Original</a:t>
            </a:r>
          </a:p>
          <a:p>
            <a:pPr marL="179226" indent="-179226" defTabSz="955868">
              <a:spcBef>
                <a:spcPct val="0"/>
              </a:spcBef>
              <a:buFont typeface="Arial" charset="0"/>
              <a:buChar char="•"/>
              <a:defRPr/>
            </a:pPr>
            <a:r>
              <a:rPr lang="en-US" baseline="0" dirty="0"/>
              <a:t>Combination of health insurance and prescription drug coverage</a:t>
            </a:r>
          </a:p>
          <a:p>
            <a:pPr marL="179226" indent="-179226">
              <a:spcBef>
                <a:spcPct val="0"/>
              </a:spcBef>
              <a:buFont typeface="Arial" charset="0"/>
              <a:buChar char="•"/>
            </a:pPr>
            <a:endParaRPr lang="en-US" baseline="0" dirty="0"/>
          </a:p>
          <a:p>
            <a:pPr>
              <a:spcBef>
                <a:spcPct val="0"/>
              </a:spcBef>
            </a:pPr>
            <a:r>
              <a:rPr lang="en-US" baseline="0" dirty="0"/>
              <a:t>Part D:</a:t>
            </a:r>
          </a:p>
          <a:p>
            <a:pPr marL="179226" indent="-179226" defTabSz="955868">
              <a:spcBef>
                <a:spcPct val="0"/>
              </a:spcBef>
              <a:buFont typeface="Arial" charset="0"/>
              <a:buChar char="•"/>
              <a:defRPr/>
            </a:pPr>
            <a:r>
              <a:rPr lang="en-US" baseline="0" dirty="0"/>
              <a:t>Prescription Drug coverage ONLY</a:t>
            </a:r>
          </a:p>
          <a:p>
            <a:pPr marL="179226" indent="-179226" defTabSz="955868">
              <a:spcBef>
                <a:spcPct val="0"/>
              </a:spcBef>
              <a:buFont typeface="Arial" charset="0"/>
              <a:buChar char="•"/>
              <a:defRPr/>
            </a:pPr>
            <a:r>
              <a:rPr lang="en-US" baseline="0" dirty="0"/>
              <a:t>Still requires enrollment in Medicare Part A and Part B</a:t>
            </a:r>
          </a:p>
          <a:p>
            <a:pPr marL="179226" indent="-179226" defTabSz="955868">
              <a:spcBef>
                <a:spcPct val="0"/>
              </a:spcBef>
              <a:buFont typeface="Arial" charset="0"/>
              <a:buChar char="•"/>
              <a:defRPr/>
            </a:pPr>
            <a:r>
              <a:rPr lang="en-US" baseline="0" dirty="0"/>
              <a:t>All CTPF plans include Part D prescription drug coverage. If you are enrolled in a CTPF plan, DO NOT  enroll in another Part D plan or you will cause you to be disenrolled from your CTPF plans. </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E2DAC0-C8FD-41B8-9708-45D45868BF8D}" type="slidenum">
              <a:rPr lang="en-US"/>
              <a:pPr fontAlgn="base">
                <a:spcBef>
                  <a:spcPct val="0"/>
                </a:spcBef>
                <a:spcAft>
                  <a:spcPct val="0"/>
                </a:spcAft>
              </a:pPr>
              <a:t>22</a:t>
            </a:fld>
            <a:endParaRPr 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4065908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So --</a:t>
            </a:r>
            <a:r>
              <a:rPr lang="en-US" dirty="0"/>
              <a:t>How do you choose? Here are some points to consider:</a:t>
            </a:r>
          </a:p>
          <a:p>
            <a:pPr marL="171450" indent="-171450">
              <a:buFont typeface="Arial" panose="020B0604020202020204" pitchFamily="34" charset="0"/>
              <a:buChar char="•"/>
            </a:pPr>
            <a:r>
              <a:rPr lang="en-US" dirty="0"/>
              <a:t>Do you travel a lot?</a:t>
            </a:r>
          </a:p>
          <a:p>
            <a:pPr marL="171450" indent="-171450">
              <a:buFont typeface="Arial" panose="020B0604020202020204" pitchFamily="34" charset="0"/>
              <a:buChar char="•"/>
            </a:pPr>
            <a:r>
              <a:rPr lang="en-US" dirty="0"/>
              <a:t>Are your doctors in Network?</a:t>
            </a:r>
          </a:p>
          <a:p>
            <a:pPr marL="171450" indent="-171450">
              <a:buFont typeface="Arial" panose="020B0604020202020204" pitchFamily="34" charset="0"/>
              <a:buChar char="•"/>
            </a:pPr>
            <a:r>
              <a:rPr lang="en-US" dirty="0"/>
              <a:t>What are your budgeting needs and can you benefit from lower premiums? </a:t>
            </a:r>
          </a:p>
          <a:p>
            <a:pPr marL="171450" indent="-171450">
              <a:buFont typeface="Arial" panose="020B0604020202020204" pitchFamily="34" charset="0"/>
              <a:buChar char="•"/>
            </a:pPr>
            <a:r>
              <a:rPr lang="en-US" dirty="0"/>
              <a:t>How many times do you visit the doctor? What medications do you use? </a:t>
            </a:r>
          </a:p>
          <a:p>
            <a:pPr marL="171450" indent="-171450">
              <a:buFont typeface="Arial" panose="020B0604020202020204" pitchFamily="34" charset="0"/>
              <a:buChar char="•"/>
            </a:pPr>
            <a:r>
              <a:rPr lang="en-US" dirty="0"/>
              <a:t>Consider additional benefits provided by these</a:t>
            </a:r>
            <a:r>
              <a:rPr lang="en-US" baseline="0" dirty="0"/>
              <a:t> plans.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t>We</a:t>
            </a:r>
            <a:r>
              <a:rPr lang="en-US" baseline="0" dirty="0"/>
              <a:t> offer two really good plans for annuitants who are turning age 65. We did all the legwork to provide great choices. And, you are not locked in, you can change your plan each year during Open Enrollment </a:t>
            </a:r>
          </a:p>
          <a:p>
            <a:pPr marL="0" indent="0">
              <a:buFont typeface="Arial" panose="020B0604020202020204" pitchFamily="34" charset="0"/>
              <a:buNone/>
            </a:pP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Becoming Medicare eligible</a:t>
            </a:r>
            <a:endParaRPr lang="en-US" dirty="0"/>
          </a:p>
        </p:txBody>
      </p:sp>
      <p:sp>
        <p:nvSpPr>
          <p:cNvPr id="5" name="Date Placeholder 4"/>
          <p:cNvSpPr>
            <a:spLocks noGrp="1"/>
          </p:cNvSpPr>
          <p:nvPr>
            <p:ph type="dt" idx="11"/>
          </p:nvPr>
        </p:nvSpPr>
        <p:spPr/>
        <p:txBody>
          <a:bodyPr/>
          <a:lstStyle/>
          <a:p>
            <a:pPr>
              <a:defRPr/>
            </a:pPr>
            <a:r>
              <a:rPr lang="en-US"/>
              <a:t>CTPF 2018</a:t>
            </a:r>
            <a:endParaRPr lang="en-US" dirty="0"/>
          </a:p>
        </p:txBody>
      </p:sp>
      <p:sp>
        <p:nvSpPr>
          <p:cNvPr id="6" name="Slide Number Placeholder 5"/>
          <p:cNvSpPr>
            <a:spLocks noGrp="1"/>
          </p:cNvSpPr>
          <p:nvPr>
            <p:ph type="sldNum" sz="quarter" idx="12"/>
          </p:nvPr>
        </p:nvSpPr>
        <p:spPr/>
        <p:txBody>
          <a:bodyPr/>
          <a:lstStyle/>
          <a:p>
            <a:pPr>
              <a:defRPr/>
            </a:pPr>
            <a:fld id="{5B76C2F7-4985-4AC2-911B-1EF48BCA90ED}" type="slidenum">
              <a:rPr lang="en-US" smtClean="0"/>
              <a:pPr>
                <a:defRPr/>
              </a:pPr>
              <a:t>23</a:t>
            </a:fld>
            <a:endParaRPr lang="en-US" dirty="0"/>
          </a:p>
        </p:txBody>
      </p:sp>
    </p:spTree>
    <p:extLst>
      <p:ext uri="{BB962C8B-B14F-4D97-AF65-F5344CB8AC3E}">
        <p14:creationId xmlns:p14="http://schemas.microsoft.com/office/powerpoint/2010/main" val="427623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lot of times we hear from our members that they are uneasy with electing a Medicare Advantage plan. And usually it is because someone they know had a bad experience with enrolling in a MA plan on the individual market.  Or even providers add to the confusion by stating that there is no out-of-network benefits. The plan was not covering what they thought it would, out-of-pocket claims were expensive, or their doctors did not accept the plan etc. so simply, they deem these plans “not as good as plan F” or “not as good as the supplement plans” and they end up enrolling outside of CTPF and lose out on really valuable coverage and excellent plan choices. </a:t>
            </a:r>
          </a:p>
          <a:p>
            <a:endParaRPr lang="en-US" dirty="0"/>
          </a:p>
          <a:p>
            <a:r>
              <a:rPr lang="en-US" dirty="0"/>
              <a:t>In Addition, we have members who wanted Plan G, once Plan F was no longer available to them, but you will see in a few slides how we enhanced the UHC Medicare Advantage plan to have richer coverage than Plan G.  Lastly, when we share all the information to our members about our plans, much like we are about to do today, at an extremely attractive premium price—they say what’s the catch? How is the possible? </a:t>
            </a:r>
          </a:p>
          <a:p>
            <a:endParaRPr lang="en-US" dirty="0"/>
          </a:p>
          <a:p>
            <a:r>
              <a:rPr lang="en-US" dirty="0"/>
              <a:t>What we would like to clarify today is that both Medicare Advantage plans that CTPF offers to our retirees are custom designed group Medicare Advantage Plans and that while they have their differences because they are a PPO and an HMO, as long as the members understand those differences these plans are every bit as good, if not better, than the supplement plans. They are comprehensive plans and must cover Medicare-approved procedures but often they cover more services that Supplement Plans do not. </a:t>
            </a:r>
          </a:p>
          <a:p>
            <a:endParaRPr lang="en-US" dirty="0"/>
          </a:p>
          <a:p>
            <a:r>
              <a:rPr lang="en-US" dirty="0"/>
              <a:t>Plan F, for example, is simply a claims administrator. If you incur a claim under plan F, Medicare will pay 80% and Plan F will pay the rest. The issue with this is that (especially now that there are no younger retirees entering the plan) over the next few years the premiums will continue to go up. On the other hand, to maximize their reimbursement Medicare Advantage plans have to commit to keeping retirees healthy. In order to do this they have developed a variety of supplemental wellness and clinical programs; communication and outreach programs and they manage the care of the retiree. They don’t just simply pay the claims. They want to make sure that the retiree is doing well and that there is a good outcome. That is one way of keeping their costs down, and retiree’s costs are down and at the same time our members get to enjoy a long retirement in good health. CTPF has a large purchasing power and a large group of retirees and is able to use that as leverage to negotiate extremely favorable terms and benefits for minimal premiums. </a:t>
            </a:r>
          </a:p>
          <a:p>
            <a:endParaRPr lang="en-US" dirty="0"/>
          </a:p>
          <a:p>
            <a:r>
              <a:rPr lang="en-US" dirty="0"/>
              <a:t>In the next few slides we will cover in more details how Medicare Advantage plans cover additional items, such as vision and hearing benefits. Please refer to your Handbook or contact the vendors for additional features and questions about the plans. </a:t>
            </a:r>
          </a:p>
        </p:txBody>
      </p:sp>
      <p:sp>
        <p:nvSpPr>
          <p:cNvPr id="4" name="Slide Number Placeholder 3"/>
          <p:cNvSpPr>
            <a:spLocks noGrp="1"/>
          </p:cNvSpPr>
          <p:nvPr>
            <p:ph type="sldNum" sz="quarter" idx="5"/>
          </p:nvPr>
        </p:nvSpPr>
        <p:spPr/>
        <p:txBody>
          <a:bodyPr/>
          <a:lstStyle/>
          <a:p>
            <a:fld id="{16B8C96D-9BF6-4D5A-B1D3-87FDD3453AA5}" type="slidenum">
              <a:rPr lang="en-US" smtClean="0"/>
              <a:t>24</a:t>
            </a:fld>
            <a:endParaRPr lang="en-US" dirty="0"/>
          </a:p>
        </p:txBody>
      </p:sp>
    </p:spTree>
    <p:extLst>
      <p:ext uri="{BB962C8B-B14F-4D97-AF65-F5344CB8AC3E}">
        <p14:creationId xmlns:p14="http://schemas.microsoft.com/office/powerpoint/2010/main" val="3065309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4D58E6-9AAA-4513-8AE5-17C0EC9BDD99}" type="slidenum">
              <a:rPr lang="en-US">
                <a:latin typeface="Arial" charset="0"/>
              </a:rPr>
              <a:pPr fontAlgn="base">
                <a:spcBef>
                  <a:spcPct val="0"/>
                </a:spcBef>
                <a:spcAft>
                  <a:spcPct val="0"/>
                </a:spcAft>
              </a:pPr>
              <a:t>25</a:t>
            </a:fld>
            <a:endParaRPr lang="en-US" dirty="0">
              <a:latin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98709" indent="-298709">
              <a:spcBef>
                <a:spcPct val="0"/>
              </a:spcBef>
              <a:buFont typeface="Arial" charset="0"/>
              <a:buChar char="•"/>
            </a:pPr>
            <a:r>
              <a:rPr lang="en-US" sz="1500" dirty="0">
                <a:latin typeface="Arial" charset="0"/>
              </a:rPr>
              <a:t>We offer 2 Medicare health insurance plans for annuitants who are turning age 65</a:t>
            </a:r>
          </a:p>
          <a:p>
            <a:pPr marL="298709" indent="-298709">
              <a:spcBef>
                <a:spcPct val="0"/>
              </a:spcBef>
              <a:buFont typeface="Arial" charset="0"/>
              <a:buChar char="•"/>
            </a:pPr>
            <a:r>
              <a:rPr lang="en-US" sz="1500" dirty="0">
                <a:latin typeface="Arial" charset="0"/>
              </a:rPr>
              <a:t>You are guaranteed enrollment</a:t>
            </a:r>
          </a:p>
          <a:p>
            <a:pPr marL="298709" indent="-298709">
              <a:spcBef>
                <a:spcPct val="0"/>
              </a:spcBef>
              <a:buFont typeface="Arial" charset="0"/>
              <a:buChar char="•"/>
            </a:pPr>
            <a:r>
              <a:rPr lang="en-US" sz="1500" dirty="0">
                <a:latin typeface="Arial" charset="0"/>
              </a:rPr>
              <a:t>With the CTPF-sponsored Medicare plans, prescription drug coverage is included and Prescription coverage continues thru the Medicare coverage gap (or donut hole)</a:t>
            </a:r>
          </a:p>
          <a:p>
            <a:pPr marL="298709" indent="-298709">
              <a:spcBef>
                <a:spcPct val="0"/>
              </a:spcBef>
              <a:buFont typeface="Arial" charset="0"/>
              <a:buChar char="•"/>
            </a:pPr>
            <a:r>
              <a:rPr lang="en-US" sz="1500" dirty="0">
                <a:latin typeface="Arial" charset="0"/>
              </a:rPr>
              <a:t>Renew Active is an enhanced Silver Sneakers program</a:t>
            </a:r>
          </a:p>
          <a:p>
            <a:pPr marL="298709" lvl="1" indent="-298709" defTabSz="955868">
              <a:spcBef>
                <a:spcPct val="0"/>
              </a:spcBef>
              <a:buFont typeface="Arial" charset="0"/>
              <a:buChar char="•"/>
              <a:defRPr/>
            </a:pPr>
            <a:r>
              <a:rPr lang="en-US" sz="1500" dirty="0">
                <a:latin typeface="Arial" charset="0"/>
              </a:rPr>
              <a:t>DO NOT enroll in another Part D plan</a:t>
            </a:r>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3682869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8FDC40-A983-4D92-9C00-7A7BAC0B8145}" type="slidenum">
              <a:rPr lang="en-US">
                <a:latin typeface="Arial" charset="0"/>
              </a:rPr>
              <a:pPr fontAlgn="base">
                <a:spcBef>
                  <a:spcPct val="0"/>
                </a:spcBef>
                <a:spcAft>
                  <a:spcPct val="0"/>
                </a:spcAft>
              </a:pPr>
              <a:t>26</a:t>
            </a:fld>
            <a:endParaRPr lang="en-US" dirty="0">
              <a:latin typeface="Arial"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a:spcBef>
                <a:spcPct val="0"/>
              </a:spcBef>
              <a:buFont typeface="Arial" charset="0"/>
              <a:buNone/>
            </a:pPr>
            <a:r>
              <a:rPr lang="en-US" sz="1500" dirty="0">
                <a:latin typeface="Arial" charset="0"/>
              </a:rPr>
              <a:t>With the United Healthcare Medicare Advantage PPO Plan</a:t>
            </a:r>
          </a:p>
          <a:p>
            <a:pPr marL="275434" indent="-275434">
              <a:spcBef>
                <a:spcPct val="0"/>
              </a:spcBef>
              <a:buFont typeface="Arial" charset="0"/>
              <a:buChar char="•"/>
            </a:pPr>
            <a:r>
              <a:rPr lang="en-US" sz="1500" dirty="0">
                <a:latin typeface="Arial" charset="0"/>
              </a:rPr>
              <a:t>Provider must accept Medicare and MA plans</a:t>
            </a:r>
          </a:p>
          <a:p>
            <a:pPr marL="275434" indent="-275434">
              <a:spcBef>
                <a:spcPct val="0"/>
              </a:spcBef>
              <a:buFont typeface="Arial" charset="0"/>
              <a:buChar char="•"/>
            </a:pPr>
            <a:r>
              <a:rPr lang="en-US" sz="1500" dirty="0">
                <a:latin typeface="Arial" charset="0"/>
              </a:rPr>
              <a:t>Benefit is the same in- OR out- of-network</a:t>
            </a:r>
          </a:p>
          <a:p>
            <a:pPr marL="275434" indent="-275434">
              <a:spcBef>
                <a:spcPct val="0"/>
              </a:spcBef>
              <a:buFont typeface="Arial" charset="0"/>
              <a:buChar char="•"/>
            </a:pPr>
            <a:r>
              <a:rPr lang="en-US" sz="1500" dirty="0">
                <a:latin typeface="Arial" charset="0"/>
              </a:rPr>
              <a:t>What’s important to note here is that this plan has been enhanced to have a $175 deductible, and then all claims are paid at 100%.</a:t>
            </a:r>
          </a:p>
          <a:p>
            <a:pPr marL="275434" indent="-275434">
              <a:spcBef>
                <a:spcPct val="0"/>
              </a:spcBef>
              <a:buFont typeface="Arial" charset="0"/>
              <a:buChar char="•"/>
            </a:pPr>
            <a:r>
              <a:rPr lang="en-US" sz="1500" dirty="0">
                <a:latin typeface="Arial" charset="0"/>
              </a:rPr>
              <a:t>For those who are interested in Plan G coverage, this plan was designed to actually offer the same coverage and more. If you recall, Plan G deductible for 2022 is $233 and it may change in 2023 and beyond, and then the plan pays 100%. The UHCMA PPO plan’s deductible is lower, and over the next few slides you will see additional value provided by this plan that Plan G does not offer. </a:t>
            </a:r>
          </a:p>
          <a:p>
            <a:pPr marL="275434" indent="-275434">
              <a:spcBef>
                <a:spcPct val="0"/>
              </a:spcBef>
              <a:buFont typeface="Arial" charset="0"/>
              <a:buChar char="•"/>
            </a:pPr>
            <a:endParaRPr lang="en-US" sz="1500" dirty="0">
              <a:latin typeface="Arial" charset="0"/>
            </a:endParaRPr>
          </a:p>
          <a:p>
            <a:pPr marL="275434" indent="-275434">
              <a:spcBef>
                <a:spcPct val="0"/>
              </a:spcBef>
              <a:buFont typeface="Arial" charset="0"/>
              <a:buChar char="•"/>
            </a:pPr>
            <a:r>
              <a:rPr lang="en-US" sz="1500" dirty="0">
                <a:latin typeface="Arial" charset="0"/>
              </a:rPr>
              <a:t>I do need to mention that the Emergency Room copay is $50 and that is the only exception. </a:t>
            </a:r>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2174983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ea typeface="Calibri" pitchFamily="34" charset="0"/>
                <a:cs typeface="Calibri" pitchFamily="34" charset="0"/>
              </a:defRPr>
            </a:lvl1pPr>
            <a:lvl2pPr marL="728713" indent="-280274">
              <a:spcBef>
                <a:spcPct val="30000"/>
              </a:spcBef>
              <a:defRPr sz="1300">
                <a:solidFill>
                  <a:schemeClr val="tx1"/>
                </a:solidFill>
                <a:latin typeface="Calibri" pitchFamily="34" charset="0"/>
                <a:ea typeface="Calibri" pitchFamily="34" charset="0"/>
                <a:cs typeface="Calibri" pitchFamily="34" charset="0"/>
              </a:defRPr>
            </a:lvl2pPr>
            <a:lvl3pPr marL="1121097" indent="-224219">
              <a:spcBef>
                <a:spcPct val="30000"/>
              </a:spcBef>
              <a:defRPr sz="1300">
                <a:solidFill>
                  <a:schemeClr val="tx1"/>
                </a:solidFill>
                <a:latin typeface="Calibri" pitchFamily="34" charset="0"/>
                <a:ea typeface="Calibri" pitchFamily="34" charset="0"/>
                <a:cs typeface="Calibri" pitchFamily="34" charset="0"/>
              </a:defRPr>
            </a:lvl3pPr>
            <a:lvl4pPr marL="1569536" indent="-224219">
              <a:spcBef>
                <a:spcPct val="30000"/>
              </a:spcBef>
              <a:defRPr sz="1300">
                <a:solidFill>
                  <a:schemeClr val="tx1"/>
                </a:solidFill>
                <a:latin typeface="Calibri" pitchFamily="34" charset="0"/>
                <a:ea typeface="Calibri" pitchFamily="34" charset="0"/>
                <a:cs typeface="Calibri" pitchFamily="34" charset="0"/>
              </a:defRPr>
            </a:lvl4pPr>
            <a:lvl5pPr marL="2017975" indent="-224219">
              <a:spcBef>
                <a:spcPct val="30000"/>
              </a:spcBef>
              <a:defRPr sz="1300">
                <a:solidFill>
                  <a:schemeClr val="tx1"/>
                </a:solidFill>
                <a:latin typeface="Calibri" pitchFamily="34" charset="0"/>
                <a:ea typeface="Calibri" pitchFamily="34" charset="0"/>
                <a:cs typeface="Calibri" pitchFamily="34" charset="0"/>
              </a:defRPr>
            </a:lvl5pPr>
            <a:lvl6pPr marL="2466414" indent="-224219" eaLnBrk="0" fontAlgn="base" hangingPunct="0">
              <a:spcBef>
                <a:spcPct val="30000"/>
              </a:spcBef>
              <a:spcAft>
                <a:spcPct val="0"/>
              </a:spcAft>
              <a:defRPr sz="1300">
                <a:solidFill>
                  <a:schemeClr val="tx1"/>
                </a:solidFill>
                <a:latin typeface="Calibri" pitchFamily="34" charset="0"/>
                <a:ea typeface="Calibri" pitchFamily="34" charset="0"/>
                <a:cs typeface="Calibri" pitchFamily="34" charset="0"/>
              </a:defRPr>
            </a:lvl6pPr>
            <a:lvl7pPr marL="2914853" indent="-224219" eaLnBrk="0" fontAlgn="base" hangingPunct="0">
              <a:spcBef>
                <a:spcPct val="30000"/>
              </a:spcBef>
              <a:spcAft>
                <a:spcPct val="0"/>
              </a:spcAft>
              <a:defRPr sz="1300">
                <a:solidFill>
                  <a:schemeClr val="tx1"/>
                </a:solidFill>
                <a:latin typeface="Calibri" pitchFamily="34" charset="0"/>
                <a:ea typeface="Calibri" pitchFamily="34" charset="0"/>
                <a:cs typeface="Calibri" pitchFamily="34" charset="0"/>
              </a:defRPr>
            </a:lvl7pPr>
            <a:lvl8pPr marL="3363291" indent="-224219" eaLnBrk="0" fontAlgn="base" hangingPunct="0">
              <a:spcBef>
                <a:spcPct val="30000"/>
              </a:spcBef>
              <a:spcAft>
                <a:spcPct val="0"/>
              </a:spcAft>
              <a:defRPr sz="1300">
                <a:solidFill>
                  <a:schemeClr val="tx1"/>
                </a:solidFill>
                <a:latin typeface="Calibri" pitchFamily="34" charset="0"/>
                <a:ea typeface="Calibri" pitchFamily="34" charset="0"/>
                <a:cs typeface="Calibri" pitchFamily="34" charset="0"/>
              </a:defRPr>
            </a:lvl8pPr>
            <a:lvl9pPr marL="3811730" indent="-224219" eaLnBrk="0" fontAlgn="base" hangingPunct="0">
              <a:spcBef>
                <a:spcPct val="30000"/>
              </a:spcBef>
              <a:spcAft>
                <a:spcPct val="0"/>
              </a:spcAft>
              <a:defRPr sz="1300">
                <a:solidFill>
                  <a:schemeClr val="tx1"/>
                </a:solidFill>
                <a:latin typeface="Calibri" pitchFamily="34" charset="0"/>
                <a:ea typeface="Calibri" pitchFamily="34" charset="0"/>
                <a:cs typeface="Calibri" pitchFamily="34" charset="0"/>
              </a:defRPr>
            </a:lvl9pPr>
          </a:lstStyle>
          <a:p>
            <a:pPr>
              <a:spcBef>
                <a:spcPct val="0"/>
              </a:spcBef>
            </a:pPr>
            <a:fld id="{F416F0F8-9892-42FB-8B5C-3F991E94E8D1}" type="slidenum">
              <a:rPr lang="en-US" altLang="en-US" smtClean="0"/>
              <a:pPr>
                <a:spcBef>
                  <a:spcPct val="0"/>
                </a:spcBef>
              </a:pPr>
              <a:t>27</a:t>
            </a:fld>
            <a:endParaRPr lang="en-US" alt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139068" y="4347916"/>
            <a:ext cx="6732266" cy="41821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261" indent="-165261">
              <a:buFont typeface="Arial" charset="0"/>
              <a:buChar char="•"/>
            </a:pPr>
            <a:r>
              <a:rPr lang="en-US" altLang="en-US" b="0" dirty="0"/>
              <a:t>With the UHCMA PPO plan’s Over The Counter</a:t>
            </a:r>
            <a:r>
              <a:rPr lang="en-US" altLang="en-US" b="0" baseline="0" dirty="0"/>
              <a:t>  benefit</a:t>
            </a:r>
          </a:p>
          <a:p>
            <a:pPr marL="605956" lvl="1" indent="-165261">
              <a:buFont typeface="Arial" charset="0"/>
              <a:buChar char="•"/>
            </a:pPr>
            <a:r>
              <a:rPr lang="en-US" altLang="en-US" b="0" dirty="0"/>
              <a:t>Members</a:t>
            </a:r>
            <a:r>
              <a:rPr lang="en-US" altLang="en-US" b="0" baseline="0" dirty="0"/>
              <a:t> enrolled in this plan in 2022 will receive an OTC program package in the mail (catalog)</a:t>
            </a:r>
            <a:endParaRPr lang="en-US" altLang="en-US" b="0" dirty="0"/>
          </a:p>
          <a:p>
            <a:pPr marL="605956" lvl="1" indent="-165261">
              <a:buFont typeface="Arial" charset="0"/>
              <a:buChar char="•"/>
            </a:pPr>
            <a:r>
              <a:rPr lang="en-US" altLang="en-US" b="0" dirty="0"/>
              <a:t>$60/quarter</a:t>
            </a:r>
          </a:p>
          <a:p>
            <a:pPr marL="605956" lvl="1" indent="-165261">
              <a:buFont typeface="Arial" charset="0"/>
              <a:buChar char="•"/>
            </a:pPr>
            <a:r>
              <a:rPr lang="en-US" altLang="en-US" b="0" dirty="0"/>
              <a:t>Can order online or from catalog</a:t>
            </a:r>
          </a:p>
          <a:p>
            <a:pPr marL="605956" lvl="1" indent="-165261">
              <a:buFont typeface="Arial" charset="0"/>
              <a:buChar char="•"/>
            </a:pPr>
            <a:r>
              <a:rPr lang="en-US" altLang="en-US" b="0" dirty="0"/>
              <a:t>Shipping is always free</a:t>
            </a:r>
          </a:p>
          <a:p>
            <a:pPr marL="605956" lvl="1" indent="-165261">
              <a:buFont typeface="Arial" charset="0"/>
              <a:buChar char="•"/>
            </a:pPr>
            <a:r>
              <a:rPr lang="en-US" altLang="en-US" b="0" dirty="0"/>
              <a:t>Receive a quarterly</a:t>
            </a:r>
            <a:r>
              <a:rPr lang="en-US" altLang="en-US" b="0" baseline="0" dirty="0"/>
              <a:t> balance letter</a:t>
            </a:r>
            <a:endParaRPr lang="en-US" altLang="en-US" b="0" dirty="0"/>
          </a:p>
          <a:p>
            <a:pPr marL="165261" indent="-165261">
              <a:buFont typeface="Arial" charset="0"/>
              <a:buChar char="•"/>
            </a:pPr>
            <a:r>
              <a:rPr lang="en-US" altLang="en-US" b="0" dirty="0"/>
              <a:t>Includes and annual hearing exam</a:t>
            </a:r>
          </a:p>
          <a:p>
            <a:pPr marL="165261" indent="-165261">
              <a:buFont typeface="Arial" charset="0"/>
              <a:buChar char="•"/>
            </a:pPr>
            <a:r>
              <a:rPr lang="en-US" altLang="en-US" b="0" dirty="0"/>
              <a:t>$1,000 Hearing aid allowance – save 30-50% on hearing aids</a:t>
            </a:r>
          </a:p>
          <a:p>
            <a:pPr marL="165261" indent="-165261">
              <a:buFont typeface="Arial" charset="0"/>
              <a:buChar char="•"/>
            </a:pPr>
            <a:r>
              <a:rPr lang="en-US" altLang="en-US" b="0" dirty="0"/>
              <a:t>Also includes an annual physical currently</a:t>
            </a:r>
            <a:r>
              <a:rPr lang="en-US" altLang="en-US" b="0" baseline="0" dirty="0"/>
              <a:t> free and is more comprehensive</a:t>
            </a:r>
            <a:endParaRPr lang="en-US" altLang="en-US" b="0"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3960969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 typeface="Arial" charset="0"/>
              <a:buChar char="•"/>
            </a:pPr>
            <a:r>
              <a:rPr lang="en-US" b="0" dirty="0"/>
              <a:t>There are wellness</a:t>
            </a:r>
            <a:r>
              <a:rPr lang="en-US" b="0" baseline="0" dirty="0"/>
              <a:t> incentives included, such as; You can earn gift cards for getting wellness screenings</a:t>
            </a:r>
          </a:p>
          <a:p>
            <a:pPr marL="165261" indent="-165261">
              <a:buFont typeface="Arial" charset="0"/>
              <a:buChar char="•"/>
            </a:pPr>
            <a:endParaRPr lang="en-US" b="0" baseline="0" dirty="0"/>
          </a:p>
          <a:p>
            <a:pPr marL="165261" indent="-165261">
              <a:buFont typeface="Arial" charset="0"/>
              <a:buChar char="•"/>
            </a:pPr>
            <a:r>
              <a:rPr lang="en-US" b="0" baseline="0" dirty="0"/>
              <a:t>Renew Active has its own website https://uhcrenewactive.com/home</a:t>
            </a:r>
          </a:p>
          <a:p>
            <a:pPr marL="165261" indent="-165261">
              <a:buFont typeface="Arial" charset="0"/>
              <a:buChar char="•"/>
            </a:pPr>
            <a:endParaRPr lang="en-US" b="0" baseline="0" dirty="0"/>
          </a:p>
          <a:p>
            <a:pPr marL="165261" indent="-165261">
              <a:buFont typeface="Arial" charset="0"/>
              <a:buChar char="•"/>
            </a:pPr>
            <a:r>
              <a:rPr lang="en-US" b="0" baseline="0" dirty="0" err="1"/>
              <a:t>HouseCalls</a:t>
            </a:r>
            <a:r>
              <a:rPr lang="en-US" b="0" baseline="0" dirty="0"/>
              <a:t> and Steps Tracking are other programs offered with this plan</a:t>
            </a:r>
          </a:p>
          <a:p>
            <a:pPr marL="0" indent="0">
              <a:buFont typeface="Arial" charset="0"/>
              <a:buNone/>
            </a:pPr>
            <a:endParaRPr lang="en-US" b="0" baseline="0" dirty="0"/>
          </a:p>
          <a:p>
            <a:pPr marL="165261" indent="-165261">
              <a:buFont typeface="Arial" charset="0"/>
              <a:buChar char="•"/>
            </a:pPr>
            <a:r>
              <a:rPr lang="en-US" b="0" baseline="0" dirty="0"/>
              <a:t>Vision discounts</a:t>
            </a:r>
          </a:p>
          <a:p>
            <a:pPr marL="605956" lvl="1" indent="-165261">
              <a:buFont typeface="Arial" charset="0"/>
              <a:buChar char="•"/>
            </a:pPr>
            <a:r>
              <a:rPr lang="en-US" b="0" baseline="0" dirty="0"/>
              <a:t>Routine eye exam free with $0 copay </a:t>
            </a:r>
          </a:p>
          <a:p>
            <a:pPr marL="605956" lvl="1" indent="-165261">
              <a:buFont typeface="Arial" charset="0"/>
              <a:buChar char="•"/>
            </a:pPr>
            <a:r>
              <a:rPr lang="en-US" b="0" baseline="0" dirty="0"/>
              <a:t>$300 frame &amp; contact lenses allowance every 2 years</a:t>
            </a:r>
          </a:p>
        </p:txBody>
      </p:sp>
      <p:sp>
        <p:nvSpPr>
          <p:cNvPr id="4" name="Slide Number Placeholder 3"/>
          <p:cNvSpPr>
            <a:spLocks noGrp="1"/>
          </p:cNvSpPr>
          <p:nvPr>
            <p:ph type="sldNum" sz="quarter" idx="10"/>
          </p:nvPr>
        </p:nvSpPr>
        <p:spPr/>
        <p:txBody>
          <a:bodyPr/>
          <a:lstStyle/>
          <a:p>
            <a:fld id="{16B8C96D-9BF6-4D5A-B1D3-87FDD3453AA5}" type="slidenum">
              <a:rPr lang="en-US" smtClean="0"/>
              <a:t>28</a:t>
            </a:fld>
            <a:endParaRPr lang="en-US" dirty="0"/>
          </a:p>
        </p:txBody>
      </p:sp>
      <p:sp>
        <p:nvSpPr>
          <p:cNvPr id="5" name="Header Placeholder 4"/>
          <p:cNvSpPr>
            <a:spLocks noGrp="1"/>
          </p:cNvSpPr>
          <p:nvPr>
            <p:ph type="hdr" sz="quarter" idx="11"/>
          </p:nvPr>
        </p:nvSpPr>
        <p:spPr/>
        <p:txBody>
          <a:bodyPr/>
          <a:lstStyle/>
          <a:p>
            <a:pPr>
              <a:defRPr/>
            </a:pPr>
            <a:r>
              <a:rPr lang="en-US" dirty="0"/>
              <a:t>Becoming Medicare eligible</a:t>
            </a:r>
          </a:p>
        </p:txBody>
      </p:sp>
      <p:sp>
        <p:nvSpPr>
          <p:cNvPr id="6" name="Date Placeholder 5"/>
          <p:cNvSpPr>
            <a:spLocks noGrp="1"/>
          </p:cNvSpPr>
          <p:nvPr>
            <p:ph type="dt" idx="12"/>
          </p:nvPr>
        </p:nvSpPr>
        <p:spPr/>
        <p:txBody>
          <a:bodyPr/>
          <a:lstStyle/>
          <a:p>
            <a:pPr>
              <a:defRPr/>
            </a:pPr>
            <a:r>
              <a:rPr lang="en-US" dirty="0"/>
              <a:t>CTPF 2018</a:t>
            </a:r>
          </a:p>
        </p:txBody>
      </p:sp>
    </p:spTree>
    <p:extLst>
      <p:ext uri="{BB962C8B-B14F-4D97-AF65-F5344CB8AC3E}">
        <p14:creationId xmlns:p14="http://schemas.microsoft.com/office/powerpoint/2010/main" val="3255537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310226" y="4416199"/>
            <a:ext cx="6447001" cy="41821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044" indent="-173044">
              <a:buFont typeface="Arial" charset="0"/>
              <a:buChar char="•"/>
            </a:pPr>
            <a:r>
              <a:rPr lang="en-US" b="0" dirty="0"/>
              <a:t>Non-preferred</a:t>
            </a:r>
            <a:r>
              <a:rPr lang="en-US" b="0" baseline="0" dirty="0"/>
              <a:t> network copays are $5 more than in the preferred value network</a:t>
            </a:r>
          </a:p>
          <a:p>
            <a:pPr marL="630244" lvl="1" indent="-173044">
              <a:buFont typeface="Arial" charset="0"/>
              <a:buChar char="•"/>
            </a:pPr>
            <a:r>
              <a:rPr lang="en-US" b="0" baseline="0" dirty="0"/>
              <a:t>16,000 pharmacies in preferred network</a:t>
            </a:r>
          </a:p>
          <a:p>
            <a:pPr marL="630244" lvl="1" indent="-173044">
              <a:buFont typeface="Arial" charset="0"/>
              <a:buChar char="•"/>
            </a:pPr>
            <a:r>
              <a:rPr lang="en-US" b="0" baseline="0" dirty="0"/>
              <a:t>ALL major retailers in this network except for CVS</a:t>
            </a:r>
          </a:p>
          <a:p>
            <a:pPr marL="173044" indent="-173044">
              <a:buFont typeface="Arial" charset="0"/>
              <a:buChar char="•"/>
            </a:pPr>
            <a:r>
              <a:rPr lang="en-US" b="0" baseline="0" dirty="0"/>
              <a:t>All mail order drugs are handled by ESI so only one set of copays. </a:t>
            </a:r>
            <a:endParaRPr lang="en-US" b="0" dirty="0"/>
          </a:p>
          <a:p>
            <a:pPr marL="634496" lvl="1" indent="-173044">
              <a:buFont typeface="Arial" charset="0"/>
              <a:buChar char="•"/>
            </a:pPr>
            <a:r>
              <a:rPr lang="en-US" b="0" baseline="0" dirty="0"/>
              <a:t>Maintenance drugs include - high blood pressure, cholesterol medications, etc.</a:t>
            </a:r>
          </a:p>
          <a:p>
            <a:pPr marL="634496" lvl="1" indent="-173044">
              <a:buFont typeface="Arial" charset="0"/>
              <a:buChar char="•"/>
            </a:pPr>
            <a:r>
              <a:rPr lang="en-US" b="0" baseline="0" dirty="0"/>
              <a:t>Save money with 2 copays for 3 months prescription refills </a:t>
            </a:r>
          </a:p>
          <a:p>
            <a:pPr marL="634496" lvl="1" indent="-173044">
              <a:buFont typeface="Arial" charset="0"/>
              <a:buChar char="•"/>
            </a:pPr>
            <a:r>
              <a:rPr lang="en-US" b="0" baseline="0" dirty="0"/>
              <a:t>Convenient and safe! </a:t>
            </a:r>
            <a:endParaRPr lang="en-US" b="0" dirty="0"/>
          </a:p>
          <a:p>
            <a:pPr marL="173044" indent="-173044">
              <a:buFont typeface="Arial" charset="0"/>
              <a:buChar char="•"/>
            </a:pPr>
            <a:r>
              <a:rPr lang="en-US" b="0" dirty="0"/>
              <a:t>Remember to present your Express Scripts ID card at pharmacy</a:t>
            </a:r>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70632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
                <a:srgbClr val="336171"/>
              </a:buClr>
              <a:buSzPct val="102000"/>
              <a:buFont typeface="Wingdings" panose="05000000000000000000" pitchFamily="2" charset="2"/>
              <a:buNone/>
              <a:tabLst/>
              <a:defRPr/>
            </a:pPr>
            <a:r>
              <a:rPr lang="en-US" sz="1100" b="0" i="0" kern="1200" dirty="0">
                <a:solidFill>
                  <a:schemeClr val="tx1"/>
                </a:solidFill>
                <a:effectLst/>
                <a:latin typeface="+mn-lt"/>
                <a:ea typeface="+mn-ea"/>
                <a:cs typeface="+mn-cs"/>
              </a:rPr>
              <a:t>COVID-19 has changed everything and as a fund we are working to navigate these uncertain times and to continue serving our members. We appreciate your patience and cooperation.</a:t>
            </a:r>
          </a:p>
          <a:p>
            <a:pPr marL="0" marR="0" lvl="0" indent="0" algn="l" defTabSz="914400" rtl="0" eaLnBrk="1" fontAlgn="auto" latinLnBrk="0" hangingPunct="1">
              <a:lnSpc>
                <a:spcPct val="100000"/>
              </a:lnSpc>
              <a:spcBef>
                <a:spcPts val="1200"/>
              </a:spcBef>
              <a:spcAft>
                <a:spcPts val="0"/>
              </a:spcAft>
              <a:buClr>
                <a:srgbClr val="336171"/>
              </a:buClr>
              <a:buSzPct val="102000"/>
              <a:buFont typeface="Wingdings" panose="05000000000000000000" pitchFamily="2" charset="2"/>
              <a:buNone/>
              <a:tabLst/>
              <a:defRPr/>
            </a:pPr>
            <a:endParaRPr lang="en-US" sz="1100" b="0" i="0" kern="1200" dirty="0">
              <a:solidFill>
                <a:schemeClr val="tx1"/>
              </a:solidFill>
              <a:effectLst/>
              <a:latin typeface="+mn-lt"/>
              <a:ea typeface="+mn-ea"/>
              <a:cs typeface="+mn-cs"/>
            </a:endParaRPr>
          </a:p>
          <a:p>
            <a:pPr marL="0" indent="0">
              <a:spcBef>
                <a:spcPts val="1200"/>
              </a:spcBef>
              <a:buClr>
                <a:srgbClr val="336171"/>
              </a:buClr>
              <a:buSzPct val="102000"/>
              <a:buFont typeface="Wingdings" panose="05000000000000000000" pitchFamily="2" charset="2"/>
              <a:buNone/>
            </a:pPr>
            <a:r>
              <a:rPr lang="en-US" sz="1100" b="0" kern="1200" dirty="0">
                <a:solidFill>
                  <a:schemeClr val="tx1"/>
                </a:solidFill>
                <a:latin typeface="+mn-lt"/>
                <a:ea typeface="+mn-ea"/>
                <a:cs typeface="Arabic Typesetting" panose="020B0604020202020204" pitchFamily="66" charset="-78"/>
              </a:rPr>
              <a:t>We know that Markets have been volatile and there will likely be continued uncertainty moving forward. Many</a:t>
            </a:r>
            <a:r>
              <a:rPr lang="en-US" sz="1100" b="0" kern="1200" baseline="0" dirty="0">
                <a:solidFill>
                  <a:schemeClr val="tx1"/>
                </a:solidFill>
                <a:latin typeface="+mn-lt"/>
                <a:ea typeface="+mn-ea"/>
                <a:cs typeface="Arabic Typesetting" panose="020B0604020202020204" pitchFamily="66" charset="-78"/>
              </a:rPr>
              <a:t> of you may be nervous about your pensions, and it’s important to remember a few things. </a:t>
            </a:r>
          </a:p>
          <a:p>
            <a:pPr marL="0" indent="0">
              <a:spcBef>
                <a:spcPts val="1200"/>
              </a:spcBef>
              <a:buClr>
                <a:srgbClr val="336171"/>
              </a:buClr>
              <a:buSzPct val="102000"/>
              <a:buFont typeface="Wingdings" panose="05000000000000000000" pitchFamily="2" charset="2"/>
              <a:buNone/>
            </a:pPr>
            <a:r>
              <a:rPr lang="en-US" sz="1100" b="0" kern="1200" baseline="0" dirty="0">
                <a:solidFill>
                  <a:schemeClr val="tx1"/>
                </a:solidFill>
                <a:latin typeface="+mn-lt"/>
                <a:ea typeface="+mn-ea"/>
                <a:cs typeface="Arabic Typesetting" panose="020B0604020202020204" pitchFamily="66" charset="-78"/>
              </a:rPr>
              <a:t>1. </a:t>
            </a:r>
            <a:r>
              <a:rPr lang="en-US" sz="1100" b="0" kern="1200" dirty="0">
                <a:solidFill>
                  <a:schemeClr val="tx1"/>
                </a:solidFill>
                <a:latin typeface="+mn-lt"/>
                <a:ea typeface="+mn-ea"/>
                <a:cs typeface="Arabic Typesetting" panose="020B0604020202020204" pitchFamily="66" charset="-78"/>
              </a:rPr>
              <a:t>CTPF has a strong well-structured portfolio designed to weather long-term losses. </a:t>
            </a:r>
          </a:p>
          <a:p>
            <a:pPr marL="0" indent="0">
              <a:spcBef>
                <a:spcPts val="1200"/>
              </a:spcBef>
              <a:buClr>
                <a:srgbClr val="336171"/>
              </a:buClr>
              <a:buSzPct val="102000"/>
              <a:buFont typeface="Wingdings" panose="05000000000000000000" pitchFamily="2" charset="2"/>
              <a:buNone/>
            </a:pPr>
            <a:r>
              <a:rPr lang="en-US" sz="1100" b="0" kern="1200" dirty="0">
                <a:solidFill>
                  <a:schemeClr val="tx1"/>
                </a:solidFill>
                <a:latin typeface="+mn-lt"/>
                <a:ea typeface="+mn-ea"/>
                <a:cs typeface="Arabic Typesetting" panose="020B0604020202020204" pitchFamily="66" charset="-78"/>
              </a:rPr>
              <a:t>2. We do not make reactionary decisions but are disciplined investors. </a:t>
            </a:r>
          </a:p>
          <a:p>
            <a:pPr marL="0" indent="0">
              <a:spcBef>
                <a:spcPts val="1200"/>
              </a:spcBef>
              <a:buClr>
                <a:srgbClr val="336171"/>
              </a:buClr>
              <a:buSzPct val="102000"/>
              <a:buFont typeface="Wingdings" panose="05000000000000000000" pitchFamily="2" charset="2"/>
              <a:buNone/>
            </a:pPr>
            <a:r>
              <a:rPr lang="en-US" sz="1100" b="0" i="0" kern="1200" dirty="0">
                <a:solidFill>
                  <a:schemeClr val="tx1"/>
                </a:solidFill>
                <a:effectLst/>
                <a:latin typeface="+mn-lt"/>
                <a:ea typeface="+mn-ea"/>
                <a:cs typeface="+mn-cs"/>
              </a:rPr>
              <a:t>3. CTPF pensions are secure</a:t>
            </a:r>
            <a:r>
              <a:rPr lang="en-US" sz="1100" b="0" i="0" kern="1200" baseline="0" dirty="0">
                <a:solidFill>
                  <a:schemeClr val="tx1"/>
                </a:solidFill>
                <a:effectLst/>
                <a:latin typeface="+mn-lt"/>
                <a:ea typeface="+mn-ea"/>
                <a:cs typeface="+mn-cs"/>
              </a:rPr>
              <a:t> and are based on a formula and service credit. They do not change with market conditions and are guaranteed by Illinois law. </a:t>
            </a:r>
            <a:endParaRPr lang="en-US" sz="1100" b="0" i="0" kern="1200" dirty="0">
              <a:solidFill>
                <a:schemeClr val="tx1"/>
              </a:solidFill>
              <a:effectLst/>
              <a:latin typeface="+mn-lt"/>
              <a:ea typeface="+mn-ea"/>
              <a:cs typeface="+mn-cs"/>
            </a:endParaRP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We have procedures in place to ensure the payment of member benefits, even when normal business may be interrupted, and we are working hard to make sure you have the information and resources you need to navigate the retirement process online. </a:t>
            </a:r>
          </a:p>
        </p:txBody>
      </p:sp>
    </p:spTree>
    <p:extLst>
      <p:ext uri="{BB962C8B-B14F-4D97-AF65-F5344CB8AC3E}">
        <p14:creationId xmlns:p14="http://schemas.microsoft.com/office/powerpoint/2010/main" val="2746137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30E68F-E7D7-4306-93B1-1D4CBA434460}" type="slidenum">
              <a:rPr lang="en-US">
                <a:solidFill>
                  <a:srgbClr val="000000"/>
                </a:solidFill>
                <a:latin typeface="Arial" charset="0"/>
              </a:rPr>
              <a:pPr fontAlgn="base">
                <a:spcBef>
                  <a:spcPct val="0"/>
                </a:spcBef>
                <a:spcAft>
                  <a:spcPct val="0"/>
                </a:spcAft>
              </a:pPr>
              <a:t>30</a:t>
            </a:fld>
            <a:endParaRPr lang="en-US" dirty="0">
              <a:solidFill>
                <a:srgbClr val="000000"/>
              </a:solidFill>
              <a:latin typeface="Arial" charset="0"/>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98709" indent="-298709">
              <a:spcBef>
                <a:spcPct val="0"/>
              </a:spcBef>
              <a:buFont typeface="Arial" charset="0"/>
              <a:buChar char="•"/>
            </a:pPr>
            <a:r>
              <a:rPr lang="en-US" sz="1600" b="0" dirty="0"/>
              <a:t>The Humana HMO is a Traditional HMO - You must use network provider</a:t>
            </a:r>
          </a:p>
          <a:p>
            <a:pPr marL="298709" indent="-298709" defTabSz="955868">
              <a:spcBef>
                <a:spcPct val="0"/>
              </a:spcBef>
              <a:buFont typeface="Arial" charset="0"/>
              <a:buChar char="•"/>
              <a:defRPr/>
            </a:pPr>
            <a:r>
              <a:rPr lang="en-US" sz="1600" b="0" dirty="0"/>
              <a:t>Your primary care provider or PCP directs your care</a:t>
            </a:r>
          </a:p>
          <a:p>
            <a:pPr marL="298709" indent="-298709">
              <a:spcBef>
                <a:spcPct val="0"/>
              </a:spcBef>
              <a:buFont typeface="Arial" charset="0"/>
              <a:buChar char="•"/>
            </a:pPr>
            <a:r>
              <a:rPr lang="en-US" sz="1600" b="0" dirty="0"/>
              <a:t>Available in Chicago metro area as well as limited areas in other states. However,</a:t>
            </a:r>
            <a:r>
              <a:rPr lang="en-US" sz="1600" b="0" baseline="0" dirty="0"/>
              <a:t> if you are interested in enrolling but do not see the plan available in your area, let us know and we can contact Humana and check if they can include the network in your area. </a:t>
            </a:r>
            <a:endParaRPr lang="en-US" sz="1600" b="0" dirty="0"/>
          </a:p>
          <a:p>
            <a:pPr>
              <a:spcBef>
                <a:spcPct val="0"/>
              </a:spcBef>
            </a:pPr>
            <a:endParaRPr lang="en-US" sz="1600" b="0" dirty="0"/>
          </a:p>
          <a:p>
            <a:pPr marL="298709" indent="-298709">
              <a:spcBef>
                <a:spcPct val="0"/>
              </a:spcBef>
              <a:buFont typeface="Arial" charset="0"/>
              <a:buChar char="•"/>
            </a:pPr>
            <a:r>
              <a:rPr lang="en-US" sz="1600" b="0" dirty="0"/>
              <a:t>Physician copays $10 PCP, $25 specialist</a:t>
            </a:r>
          </a:p>
          <a:p>
            <a:pPr marL="298709" indent="-298709">
              <a:spcBef>
                <a:spcPct val="0"/>
              </a:spcBef>
              <a:buFont typeface="Arial" charset="0"/>
              <a:buChar char="•"/>
            </a:pPr>
            <a:r>
              <a:rPr lang="en-US" sz="1600" b="0" dirty="0"/>
              <a:t>$150 inpatient copay</a:t>
            </a:r>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1611926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30E68F-E7D7-4306-93B1-1D4CBA434460}" type="slidenum">
              <a:rPr lang="en-US">
                <a:solidFill>
                  <a:srgbClr val="000000"/>
                </a:solidFill>
                <a:latin typeface="Arial" charset="0"/>
              </a:rPr>
              <a:pPr fontAlgn="base">
                <a:spcBef>
                  <a:spcPct val="0"/>
                </a:spcBef>
                <a:spcAft>
                  <a:spcPct val="0"/>
                </a:spcAft>
              </a:pPr>
              <a:t>31</a:t>
            </a:fld>
            <a:endParaRPr lang="en-US" dirty="0">
              <a:solidFill>
                <a:srgbClr val="000000"/>
              </a:solidFill>
              <a:latin typeface="Arial" charset="0"/>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98709" indent="-298709">
              <a:spcBef>
                <a:spcPct val="0"/>
              </a:spcBef>
              <a:buFont typeface="Arial" charset="0"/>
              <a:buChar char="•"/>
            </a:pPr>
            <a:r>
              <a:rPr lang="en-US" sz="1600" b="0" dirty="0"/>
              <a:t>Foreign travel emergency coverage only</a:t>
            </a:r>
          </a:p>
          <a:p>
            <a:pPr marL="298709" indent="-298709">
              <a:spcBef>
                <a:spcPct val="0"/>
              </a:spcBef>
              <a:buFont typeface="Arial" charset="0"/>
              <a:buChar char="•"/>
            </a:pPr>
            <a:r>
              <a:rPr lang="en-US" sz="1600" b="0" dirty="0"/>
              <a:t>ER $50 copay</a:t>
            </a:r>
          </a:p>
          <a:p>
            <a:pPr marL="298709" indent="-298709">
              <a:spcBef>
                <a:spcPct val="0"/>
              </a:spcBef>
              <a:buFont typeface="Arial" charset="0"/>
              <a:buChar char="•"/>
            </a:pPr>
            <a:endParaRPr lang="en-US" sz="1600" b="0" dirty="0"/>
          </a:p>
          <a:p>
            <a:pPr marL="298709" indent="-298709">
              <a:spcBef>
                <a:spcPct val="0"/>
              </a:spcBef>
              <a:buFont typeface="Arial" charset="0"/>
              <a:buChar char="•"/>
            </a:pPr>
            <a:r>
              <a:rPr lang="en-US" sz="1600" b="0" dirty="0"/>
              <a:t>Rx copays are the same in all plans</a:t>
            </a:r>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1029934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30E68F-E7D7-4306-93B1-1D4CBA434460}" type="slidenum">
              <a:rPr lang="en-US">
                <a:solidFill>
                  <a:srgbClr val="000000"/>
                </a:solidFill>
                <a:latin typeface="Arial" charset="0"/>
              </a:rPr>
              <a:pPr fontAlgn="base">
                <a:spcBef>
                  <a:spcPct val="0"/>
                </a:spcBef>
                <a:spcAft>
                  <a:spcPct val="0"/>
                </a:spcAft>
              </a:pPr>
              <a:t>32</a:t>
            </a:fld>
            <a:endParaRPr lang="en-US" dirty="0">
              <a:solidFill>
                <a:srgbClr val="000000"/>
              </a:solidFill>
              <a:latin typeface="Arial" charset="0"/>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98709" indent="-298709">
              <a:spcBef>
                <a:spcPct val="0"/>
              </a:spcBef>
              <a:buFont typeface="Arial" charset="0"/>
              <a:buChar char="•"/>
            </a:pPr>
            <a:r>
              <a:rPr lang="en-US" sz="1500" dirty="0"/>
              <a:t>With the Humana HMO plan there is a $0 copay for preferred generics (30-day mail order)</a:t>
            </a:r>
          </a:p>
          <a:p>
            <a:pPr marL="171450" indent="-171450">
              <a:buFont typeface="Arial" charset="0"/>
              <a:buChar char="•"/>
            </a:pPr>
            <a:r>
              <a:rPr lang="en-US" baseline="0" dirty="0"/>
              <a:t>Drug tiers are standard</a:t>
            </a:r>
          </a:p>
          <a:p>
            <a:pPr marL="171450" indent="-171450">
              <a:buFont typeface="Arial" charset="0"/>
              <a:buChar char="•"/>
            </a:pPr>
            <a:r>
              <a:rPr lang="en-US" baseline="0" dirty="0"/>
              <a:t>Has mail order program like ESI</a:t>
            </a:r>
          </a:p>
          <a:p>
            <a:pPr marL="628650" lvl="1" indent="-171450">
              <a:buFont typeface="Arial" charset="0"/>
              <a:buChar char="•"/>
            </a:pPr>
            <a:r>
              <a:rPr lang="en-US" dirty="0"/>
              <a:t>Save money</a:t>
            </a:r>
            <a:r>
              <a:rPr lang="en-US" baseline="0" dirty="0"/>
              <a:t> by using mail order - 2x copay for a 3-month supply</a:t>
            </a:r>
          </a:p>
          <a:p>
            <a:pPr marL="628650" lvl="1" indent="-171450">
              <a:buFont typeface="Arial" charset="0"/>
              <a:buChar char="•"/>
            </a:pPr>
            <a:r>
              <a:rPr lang="en-US" baseline="0" dirty="0"/>
              <a:t>$0 preferred generics</a:t>
            </a:r>
          </a:p>
          <a:p>
            <a:pPr marL="171450" lvl="0" indent="-171450">
              <a:buFont typeface="Arial" charset="0"/>
              <a:buChar char="•"/>
            </a:pPr>
            <a:r>
              <a:rPr lang="en-US" baseline="0" dirty="0"/>
              <a:t>For specialty drugs, they are limited to 30 day supply with a 25% copay up to $150 per prescription</a:t>
            </a:r>
            <a:endParaRPr lang="en-US" dirty="0"/>
          </a:p>
          <a:p>
            <a:pPr marL="0" indent="0">
              <a:spcBef>
                <a:spcPct val="0"/>
              </a:spcBef>
              <a:buFont typeface="Arial" charset="0"/>
              <a:buNone/>
            </a:pPr>
            <a:endParaRPr lang="en-US" sz="1500" dirty="0"/>
          </a:p>
          <a:p>
            <a:pPr marL="298709" indent="-298709">
              <a:spcBef>
                <a:spcPct val="0"/>
              </a:spcBef>
              <a:buFont typeface="Arial" charset="0"/>
              <a:buChar char="•"/>
            </a:pPr>
            <a:r>
              <a:rPr lang="en-US" sz="1500" dirty="0"/>
              <a:t>Specialty drugs examples are;</a:t>
            </a:r>
          </a:p>
          <a:p>
            <a:pPr marL="776642" lvl="1" indent="-298709">
              <a:spcBef>
                <a:spcPct val="0"/>
              </a:spcBef>
              <a:buFont typeface="Arial" charset="0"/>
              <a:buChar char="•"/>
            </a:pPr>
            <a:r>
              <a:rPr lang="en-US" sz="1500" dirty="0"/>
              <a:t>MS injectibles</a:t>
            </a:r>
          </a:p>
          <a:p>
            <a:pPr marL="776642" lvl="1" indent="-298709">
              <a:spcBef>
                <a:spcPct val="0"/>
              </a:spcBef>
              <a:buFont typeface="Arial" charset="0"/>
              <a:buChar char="•"/>
            </a:pPr>
            <a:r>
              <a:rPr lang="en-US" sz="1500" dirty="0"/>
              <a:t>Oral cancer drugs</a:t>
            </a:r>
          </a:p>
          <a:p>
            <a:pPr marL="776642" lvl="1" indent="-298709">
              <a:spcBef>
                <a:spcPct val="0"/>
              </a:spcBef>
              <a:buFont typeface="Arial" charset="0"/>
              <a:buChar char="•"/>
            </a:pPr>
            <a:r>
              <a:rPr lang="en-US" sz="1500" dirty="0"/>
              <a:t>Self injectibles</a:t>
            </a:r>
          </a:p>
          <a:p>
            <a:pPr marL="776642" lvl="1" indent="-298709">
              <a:spcBef>
                <a:spcPct val="0"/>
              </a:spcBef>
              <a:buFont typeface="Arial" charset="0"/>
              <a:buChar char="•"/>
            </a:pPr>
            <a:r>
              <a:rPr lang="en-US" sz="1500" dirty="0"/>
              <a:t>NOT Insulin</a:t>
            </a:r>
          </a:p>
          <a:p>
            <a:pPr marL="298709" indent="-298709">
              <a:spcBef>
                <a:spcPct val="0"/>
              </a:spcBef>
              <a:buFont typeface="Arial" charset="0"/>
              <a:buChar char="•"/>
            </a:pPr>
            <a:endParaRPr lang="en-US" sz="1500" dirty="0"/>
          </a:p>
          <a:p>
            <a:pPr>
              <a:spcBef>
                <a:spcPct val="0"/>
              </a:spcBef>
            </a:pPr>
            <a:endParaRPr lang="en-US" sz="1500"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34490518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044" indent="-173044">
              <a:buFont typeface="Arial" charset="0"/>
              <a:buChar char="•"/>
            </a:pPr>
            <a:r>
              <a:rPr lang="en-US" altLang="en-US" b="1" dirty="0"/>
              <a:t>Premiums shown reflect a 60% subsidy</a:t>
            </a:r>
          </a:p>
          <a:p>
            <a:pPr marL="173044" indent="-173044">
              <a:buFont typeface="Arial" charset="0"/>
              <a:buChar char="•"/>
            </a:pPr>
            <a:r>
              <a:rPr lang="en-US" altLang="en-US" b="1" dirty="0"/>
              <a:t>UHC plan premiums</a:t>
            </a:r>
            <a:r>
              <a:rPr lang="en-US" altLang="en-US" b="1" baseline="0" dirty="0"/>
              <a:t> include ESI Rx</a:t>
            </a:r>
          </a:p>
          <a:p>
            <a:pPr marL="173044" indent="-173044">
              <a:buFont typeface="Arial" charset="0"/>
              <a:buChar char="•"/>
            </a:pPr>
            <a:r>
              <a:rPr lang="en-US" altLang="en-US" b="1" baseline="0" dirty="0"/>
              <a:t>New premiums go into effect Jan 1, 2022 with your January pension check</a:t>
            </a:r>
            <a:endParaRPr lang="en-US" altLang="en-US" b="1"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ea typeface="Calibri" pitchFamily="34" charset="0"/>
                <a:cs typeface="Calibri" pitchFamily="34" charset="0"/>
              </a:defRPr>
            </a:lvl1pPr>
            <a:lvl2pPr marL="728713" indent="-280274">
              <a:spcBef>
                <a:spcPct val="30000"/>
              </a:spcBef>
              <a:defRPr sz="1300">
                <a:solidFill>
                  <a:schemeClr val="tx1"/>
                </a:solidFill>
                <a:latin typeface="Calibri" pitchFamily="34" charset="0"/>
                <a:ea typeface="Calibri" pitchFamily="34" charset="0"/>
                <a:cs typeface="Calibri" pitchFamily="34" charset="0"/>
              </a:defRPr>
            </a:lvl2pPr>
            <a:lvl3pPr marL="1121097" indent="-224219">
              <a:spcBef>
                <a:spcPct val="30000"/>
              </a:spcBef>
              <a:defRPr sz="1300">
                <a:solidFill>
                  <a:schemeClr val="tx1"/>
                </a:solidFill>
                <a:latin typeface="Calibri" pitchFamily="34" charset="0"/>
                <a:ea typeface="Calibri" pitchFamily="34" charset="0"/>
                <a:cs typeface="Calibri" pitchFamily="34" charset="0"/>
              </a:defRPr>
            </a:lvl3pPr>
            <a:lvl4pPr marL="1569536" indent="-224219">
              <a:spcBef>
                <a:spcPct val="30000"/>
              </a:spcBef>
              <a:defRPr sz="1300">
                <a:solidFill>
                  <a:schemeClr val="tx1"/>
                </a:solidFill>
                <a:latin typeface="Calibri" pitchFamily="34" charset="0"/>
                <a:ea typeface="Calibri" pitchFamily="34" charset="0"/>
                <a:cs typeface="Calibri" pitchFamily="34" charset="0"/>
              </a:defRPr>
            </a:lvl4pPr>
            <a:lvl5pPr marL="2017975" indent="-224219">
              <a:spcBef>
                <a:spcPct val="30000"/>
              </a:spcBef>
              <a:defRPr sz="1300">
                <a:solidFill>
                  <a:schemeClr val="tx1"/>
                </a:solidFill>
                <a:latin typeface="Calibri" pitchFamily="34" charset="0"/>
                <a:ea typeface="Calibri" pitchFamily="34" charset="0"/>
                <a:cs typeface="Calibri" pitchFamily="34" charset="0"/>
              </a:defRPr>
            </a:lvl5pPr>
            <a:lvl6pPr marL="2466414" indent="-224219" eaLnBrk="0" fontAlgn="base" hangingPunct="0">
              <a:spcBef>
                <a:spcPct val="30000"/>
              </a:spcBef>
              <a:spcAft>
                <a:spcPct val="0"/>
              </a:spcAft>
              <a:defRPr sz="1300">
                <a:solidFill>
                  <a:schemeClr val="tx1"/>
                </a:solidFill>
                <a:latin typeface="Calibri" pitchFamily="34" charset="0"/>
                <a:ea typeface="Calibri" pitchFamily="34" charset="0"/>
                <a:cs typeface="Calibri" pitchFamily="34" charset="0"/>
              </a:defRPr>
            </a:lvl6pPr>
            <a:lvl7pPr marL="2914853" indent="-224219" eaLnBrk="0" fontAlgn="base" hangingPunct="0">
              <a:spcBef>
                <a:spcPct val="30000"/>
              </a:spcBef>
              <a:spcAft>
                <a:spcPct val="0"/>
              </a:spcAft>
              <a:defRPr sz="1300">
                <a:solidFill>
                  <a:schemeClr val="tx1"/>
                </a:solidFill>
                <a:latin typeface="Calibri" pitchFamily="34" charset="0"/>
                <a:ea typeface="Calibri" pitchFamily="34" charset="0"/>
                <a:cs typeface="Calibri" pitchFamily="34" charset="0"/>
              </a:defRPr>
            </a:lvl7pPr>
            <a:lvl8pPr marL="3363291" indent="-224219" eaLnBrk="0" fontAlgn="base" hangingPunct="0">
              <a:spcBef>
                <a:spcPct val="30000"/>
              </a:spcBef>
              <a:spcAft>
                <a:spcPct val="0"/>
              </a:spcAft>
              <a:defRPr sz="1300">
                <a:solidFill>
                  <a:schemeClr val="tx1"/>
                </a:solidFill>
                <a:latin typeface="Calibri" pitchFamily="34" charset="0"/>
                <a:ea typeface="Calibri" pitchFamily="34" charset="0"/>
                <a:cs typeface="Calibri" pitchFamily="34" charset="0"/>
              </a:defRPr>
            </a:lvl8pPr>
            <a:lvl9pPr marL="3811730" indent="-224219" eaLnBrk="0" fontAlgn="base" hangingPunct="0">
              <a:spcBef>
                <a:spcPct val="30000"/>
              </a:spcBef>
              <a:spcAft>
                <a:spcPct val="0"/>
              </a:spcAft>
              <a:defRPr sz="1300">
                <a:solidFill>
                  <a:schemeClr val="tx1"/>
                </a:solidFill>
                <a:latin typeface="Calibri" pitchFamily="34" charset="0"/>
                <a:ea typeface="Calibri" pitchFamily="34" charset="0"/>
                <a:cs typeface="Calibri" pitchFamily="34" charset="0"/>
              </a:defRPr>
            </a:lvl9pPr>
          </a:lstStyle>
          <a:p>
            <a:pPr>
              <a:spcBef>
                <a:spcPct val="0"/>
              </a:spcBef>
            </a:pPr>
            <a:fld id="{4AE96BC2-42E3-48D8-8CBC-E2867B4E3E76}" type="slidenum">
              <a:rPr lang="en-US" altLang="en-US" smtClean="0"/>
              <a:pPr>
                <a:spcBef>
                  <a:spcPct val="0"/>
                </a:spcBef>
              </a:pPr>
              <a:t>33</a:t>
            </a:fld>
            <a:endParaRPr lang="en-US" alt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3289847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044" indent="-173044">
              <a:buFont typeface="Arial" charset="0"/>
              <a:buChar char="•"/>
            </a:pPr>
            <a:r>
              <a:rPr lang="en-US" dirty="0"/>
              <a:t>If covering a dependent – here are 2022 premiums</a:t>
            </a:r>
          </a:p>
          <a:p>
            <a:pPr marL="173044" indent="-173044">
              <a:buFont typeface="Arial" charset="0"/>
              <a:buChar char="•"/>
            </a:pPr>
            <a:r>
              <a:rPr lang="en-US" dirty="0"/>
              <a:t>There is no subsidy for dependent premiums</a:t>
            </a:r>
          </a:p>
          <a:p>
            <a:pPr marL="173044" indent="-173044">
              <a:buFont typeface="Arial" charset="0"/>
              <a:buChar char="•"/>
            </a:pPr>
            <a:r>
              <a:rPr lang="en-US" dirty="0"/>
              <a:t>These costs are in addition to your costs when covering a dependent</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ea typeface="Calibri" pitchFamily="34" charset="0"/>
                <a:cs typeface="Calibri" pitchFamily="34" charset="0"/>
              </a:defRPr>
            </a:lvl1pPr>
            <a:lvl2pPr marL="728713" indent="-280274">
              <a:spcBef>
                <a:spcPct val="30000"/>
              </a:spcBef>
              <a:defRPr sz="1300">
                <a:solidFill>
                  <a:schemeClr val="tx1"/>
                </a:solidFill>
                <a:latin typeface="Calibri" pitchFamily="34" charset="0"/>
                <a:ea typeface="Calibri" pitchFamily="34" charset="0"/>
                <a:cs typeface="Calibri" pitchFamily="34" charset="0"/>
              </a:defRPr>
            </a:lvl2pPr>
            <a:lvl3pPr marL="1121097" indent="-224219">
              <a:spcBef>
                <a:spcPct val="30000"/>
              </a:spcBef>
              <a:defRPr sz="1300">
                <a:solidFill>
                  <a:schemeClr val="tx1"/>
                </a:solidFill>
                <a:latin typeface="Calibri" pitchFamily="34" charset="0"/>
                <a:ea typeface="Calibri" pitchFamily="34" charset="0"/>
                <a:cs typeface="Calibri" pitchFamily="34" charset="0"/>
              </a:defRPr>
            </a:lvl3pPr>
            <a:lvl4pPr marL="1569536" indent="-224219">
              <a:spcBef>
                <a:spcPct val="30000"/>
              </a:spcBef>
              <a:defRPr sz="1300">
                <a:solidFill>
                  <a:schemeClr val="tx1"/>
                </a:solidFill>
                <a:latin typeface="Calibri" pitchFamily="34" charset="0"/>
                <a:ea typeface="Calibri" pitchFamily="34" charset="0"/>
                <a:cs typeface="Calibri" pitchFamily="34" charset="0"/>
              </a:defRPr>
            </a:lvl4pPr>
            <a:lvl5pPr marL="2017975" indent="-224219">
              <a:spcBef>
                <a:spcPct val="30000"/>
              </a:spcBef>
              <a:defRPr sz="1300">
                <a:solidFill>
                  <a:schemeClr val="tx1"/>
                </a:solidFill>
                <a:latin typeface="Calibri" pitchFamily="34" charset="0"/>
                <a:ea typeface="Calibri" pitchFamily="34" charset="0"/>
                <a:cs typeface="Calibri" pitchFamily="34" charset="0"/>
              </a:defRPr>
            </a:lvl5pPr>
            <a:lvl6pPr marL="2466414" indent="-224219" eaLnBrk="0" fontAlgn="base" hangingPunct="0">
              <a:spcBef>
                <a:spcPct val="30000"/>
              </a:spcBef>
              <a:spcAft>
                <a:spcPct val="0"/>
              </a:spcAft>
              <a:defRPr sz="1300">
                <a:solidFill>
                  <a:schemeClr val="tx1"/>
                </a:solidFill>
                <a:latin typeface="Calibri" pitchFamily="34" charset="0"/>
                <a:ea typeface="Calibri" pitchFamily="34" charset="0"/>
                <a:cs typeface="Calibri" pitchFamily="34" charset="0"/>
              </a:defRPr>
            </a:lvl6pPr>
            <a:lvl7pPr marL="2914853" indent="-224219" eaLnBrk="0" fontAlgn="base" hangingPunct="0">
              <a:spcBef>
                <a:spcPct val="30000"/>
              </a:spcBef>
              <a:spcAft>
                <a:spcPct val="0"/>
              </a:spcAft>
              <a:defRPr sz="1300">
                <a:solidFill>
                  <a:schemeClr val="tx1"/>
                </a:solidFill>
                <a:latin typeface="Calibri" pitchFamily="34" charset="0"/>
                <a:ea typeface="Calibri" pitchFamily="34" charset="0"/>
                <a:cs typeface="Calibri" pitchFamily="34" charset="0"/>
              </a:defRPr>
            </a:lvl7pPr>
            <a:lvl8pPr marL="3363291" indent="-224219" eaLnBrk="0" fontAlgn="base" hangingPunct="0">
              <a:spcBef>
                <a:spcPct val="30000"/>
              </a:spcBef>
              <a:spcAft>
                <a:spcPct val="0"/>
              </a:spcAft>
              <a:defRPr sz="1300">
                <a:solidFill>
                  <a:schemeClr val="tx1"/>
                </a:solidFill>
                <a:latin typeface="Calibri" pitchFamily="34" charset="0"/>
                <a:ea typeface="Calibri" pitchFamily="34" charset="0"/>
                <a:cs typeface="Calibri" pitchFamily="34" charset="0"/>
              </a:defRPr>
            </a:lvl8pPr>
            <a:lvl9pPr marL="3811730" indent="-224219" eaLnBrk="0" fontAlgn="base" hangingPunct="0">
              <a:spcBef>
                <a:spcPct val="30000"/>
              </a:spcBef>
              <a:spcAft>
                <a:spcPct val="0"/>
              </a:spcAft>
              <a:defRPr sz="1300">
                <a:solidFill>
                  <a:schemeClr val="tx1"/>
                </a:solidFill>
                <a:latin typeface="Calibri" pitchFamily="34" charset="0"/>
                <a:ea typeface="Calibri" pitchFamily="34" charset="0"/>
                <a:cs typeface="Calibri" pitchFamily="34" charset="0"/>
              </a:defRPr>
            </a:lvl9pPr>
          </a:lstStyle>
          <a:p>
            <a:pPr>
              <a:spcBef>
                <a:spcPct val="0"/>
              </a:spcBef>
            </a:pPr>
            <a:fld id="{3CB97F16-8666-4E4C-99B6-32C00261C60A}" type="slidenum">
              <a:rPr lang="en-US" altLang="en-US" smtClean="0"/>
              <a:pPr>
                <a:spcBef>
                  <a:spcPct val="0"/>
                </a:spcBef>
              </a:pPr>
              <a:t>34</a:t>
            </a:fld>
            <a:endParaRPr lang="en-US" alt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1398214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latin typeface="Arial" charset="0"/>
              </a:rPr>
              <a:t>We have a reviewed a lot of information regarding the plans offered and premiums. In summary, please note that you will have 2 types of premiums – your CTPF health insurance plan premium and your Medicare premiums</a:t>
            </a:r>
          </a:p>
          <a:p>
            <a:pPr>
              <a:spcBef>
                <a:spcPct val="0"/>
              </a:spcBef>
            </a:pPr>
            <a:endParaRPr lang="en-US" dirty="0">
              <a:latin typeface="Arial" charset="0"/>
            </a:endParaRPr>
          </a:p>
          <a:p>
            <a:pPr>
              <a:spcBef>
                <a:spcPct val="0"/>
              </a:spcBef>
            </a:pPr>
            <a:r>
              <a:rPr lang="en-US" dirty="0">
                <a:latin typeface="Arial" charset="0"/>
              </a:rPr>
              <a:t>And you will have two types of premium subsidy - your health insurance plan premium subsidy and your Medicare premiums subsidy.</a:t>
            </a:r>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CC408D-76B5-4A47-A41F-9F21F1CA70BD}" type="slidenum">
              <a:rPr lang="en-US">
                <a:latin typeface="Arial" charset="0"/>
              </a:rPr>
              <a:pPr fontAlgn="base">
                <a:spcBef>
                  <a:spcPct val="0"/>
                </a:spcBef>
                <a:spcAft>
                  <a:spcPct val="0"/>
                </a:spcAft>
              </a:pPr>
              <a:t>35</a:t>
            </a:fld>
            <a:endParaRPr lang="en-US" dirty="0">
              <a:latin typeface="Arial" charset="0"/>
            </a:endParaRPr>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3703648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latin typeface="Arial" charset="0"/>
              </a:rPr>
              <a:t>Please see page 40 in the 2022 Health Insurance handbook for more details.</a:t>
            </a:r>
          </a:p>
          <a:p>
            <a:pPr>
              <a:spcBef>
                <a:spcPct val="0"/>
              </a:spcBef>
            </a:pPr>
            <a:endParaRPr lang="en-US" dirty="0">
              <a:latin typeface="Arial" charset="0"/>
            </a:endParaRPr>
          </a:p>
          <a:p>
            <a:pPr>
              <a:spcBef>
                <a:spcPct val="0"/>
              </a:spcBef>
            </a:pPr>
            <a:r>
              <a:rPr lang="en-US" dirty="0">
                <a:latin typeface="Arial" charset="0"/>
              </a:rPr>
              <a:t>Essentially, if you are both Medicare eligible, you either both need to enroll in UHCMA or Humana HMO.</a:t>
            </a:r>
          </a:p>
          <a:p>
            <a:pPr>
              <a:spcBef>
                <a:spcPct val="0"/>
              </a:spcBef>
            </a:pPr>
            <a:endParaRPr lang="en-US" dirty="0">
              <a:latin typeface="Arial" charset="0"/>
            </a:endParaRPr>
          </a:p>
          <a:p>
            <a:pPr>
              <a:spcBef>
                <a:spcPct val="0"/>
              </a:spcBef>
            </a:pPr>
            <a:r>
              <a:rPr lang="en-US" dirty="0">
                <a:latin typeface="Arial" charset="0"/>
              </a:rPr>
              <a:t>If one member is already enrolled in AARP UHC Supplement Plan F, both of you will need to move to one plan (either UHCMA or Humana HMO).</a:t>
            </a:r>
          </a:p>
          <a:p>
            <a:pPr>
              <a:spcBef>
                <a:spcPct val="0"/>
              </a:spcBef>
            </a:pPr>
            <a:endParaRPr lang="en-US" dirty="0">
              <a:latin typeface="Arial" charset="0"/>
            </a:endParaRPr>
          </a:p>
          <a:p>
            <a:pPr>
              <a:spcBef>
                <a:spcPct val="0"/>
              </a:spcBef>
            </a:pPr>
            <a:r>
              <a:rPr lang="en-US" dirty="0">
                <a:latin typeface="Arial" charset="0"/>
              </a:rPr>
              <a:t>If one member is not Medicare eligible, then you would need to both be in a UHC plan.</a:t>
            </a:r>
          </a:p>
          <a:p>
            <a:pPr>
              <a:spcBef>
                <a:spcPct val="0"/>
              </a:spcBef>
            </a:pPr>
            <a:endParaRPr lang="en-US" dirty="0">
              <a:latin typeface="Arial" charset="0"/>
            </a:endParaRPr>
          </a:p>
          <a:p>
            <a:pPr>
              <a:spcBef>
                <a:spcPct val="0"/>
              </a:spcBef>
            </a:pPr>
            <a:endParaRPr lang="en-US" dirty="0">
              <a:latin typeface="Arial" charset="0"/>
            </a:endParaRPr>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CC408D-76B5-4A47-A41F-9F21F1CA70BD}" type="slidenum">
              <a:rPr lang="en-US">
                <a:latin typeface="Arial" charset="0"/>
              </a:rPr>
              <a:pPr fontAlgn="base">
                <a:spcBef>
                  <a:spcPct val="0"/>
                </a:spcBef>
                <a:spcAft>
                  <a:spcPct val="0"/>
                </a:spcAft>
              </a:pPr>
              <a:t>36</a:t>
            </a:fld>
            <a:endParaRPr lang="en-US" dirty="0">
              <a:latin typeface="Arial" charset="0"/>
            </a:endParaRPr>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225445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kern="1200" dirty="0">
                <a:solidFill>
                  <a:schemeClr val="tx1"/>
                </a:solidFill>
                <a:effectLst/>
                <a:latin typeface="Calibri" pitchFamily="34" charset="0"/>
                <a:ea typeface="Calibri" pitchFamily="34" charset="0"/>
                <a:cs typeface="Calibri" pitchFamily="34" charset="0"/>
              </a:rPr>
              <a:t>Although the pension fund sponsors medical and prescription coverage, it does NOT sponsor dental insurance. </a:t>
            </a:r>
          </a:p>
          <a:p>
            <a:r>
              <a:rPr lang="en-US" sz="1800" b="0" kern="1200" dirty="0">
                <a:solidFill>
                  <a:schemeClr val="tx1"/>
                </a:solidFill>
                <a:effectLst/>
                <a:latin typeface="Calibri" pitchFamily="34" charset="0"/>
                <a:ea typeface="Calibri" pitchFamily="34" charset="0"/>
                <a:cs typeface="Calibri" pitchFamily="34" charset="0"/>
              </a:rPr>
              <a:t> </a:t>
            </a:r>
          </a:p>
          <a:p>
            <a:r>
              <a:rPr lang="en-US" sz="1800" b="0" dirty="0"/>
              <a:t>You may purchase dental insurance</a:t>
            </a:r>
            <a:r>
              <a:rPr lang="en-US" sz="1800" b="0" baseline="0" dirty="0"/>
              <a:t> by contacting </a:t>
            </a:r>
            <a:r>
              <a:rPr lang="en-US" sz="1800" b="0" dirty="0"/>
              <a:t>the Retired Teachers Association of Chicago, or independently</a:t>
            </a:r>
            <a:r>
              <a:rPr lang="en-US" sz="1800" b="0" baseline="0" dirty="0"/>
              <a:t>.</a:t>
            </a:r>
            <a:endParaRPr lang="en-US" sz="1800" b="0" dirty="0"/>
          </a:p>
          <a:p>
            <a:endParaRPr lang="en-US" dirty="0"/>
          </a:p>
        </p:txBody>
      </p:sp>
      <p:sp>
        <p:nvSpPr>
          <p:cNvPr id="4" name="Header Placeholder 3"/>
          <p:cNvSpPr>
            <a:spLocks noGrp="1"/>
          </p:cNvSpPr>
          <p:nvPr>
            <p:ph type="hdr" sz="quarter" idx="10"/>
          </p:nvPr>
        </p:nvSpPr>
        <p:spPr/>
        <p:txBody>
          <a:bodyPr/>
          <a:lstStyle/>
          <a:p>
            <a:pPr>
              <a:defRPr/>
            </a:pPr>
            <a:r>
              <a:rPr lang="en-US"/>
              <a:t>Becoming Medicare eligible</a:t>
            </a:r>
            <a:endParaRPr lang="en-US" dirty="0"/>
          </a:p>
        </p:txBody>
      </p:sp>
      <p:sp>
        <p:nvSpPr>
          <p:cNvPr id="5" name="Date Placeholder 4"/>
          <p:cNvSpPr>
            <a:spLocks noGrp="1"/>
          </p:cNvSpPr>
          <p:nvPr>
            <p:ph type="dt" idx="11"/>
          </p:nvPr>
        </p:nvSpPr>
        <p:spPr/>
        <p:txBody>
          <a:bodyPr/>
          <a:lstStyle/>
          <a:p>
            <a:pPr>
              <a:defRPr/>
            </a:pPr>
            <a:r>
              <a:rPr lang="en-US"/>
              <a:t>CTPF 2018</a:t>
            </a:r>
            <a:endParaRPr lang="en-US" dirty="0"/>
          </a:p>
        </p:txBody>
      </p:sp>
      <p:sp>
        <p:nvSpPr>
          <p:cNvPr id="6" name="Slide Number Placeholder 5"/>
          <p:cNvSpPr>
            <a:spLocks noGrp="1"/>
          </p:cNvSpPr>
          <p:nvPr>
            <p:ph type="sldNum" sz="quarter" idx="12"/>
          </p:nvPr>
        </p:nvSpPr>
        <p:spPr/>
        <p:txBody>
          <a:bodyPr/>
          <a:lstStyle/>
          <a:p>
            <a:pPr>
              <a:defRPr/>
            </a:pPr>
            <a:fld id="{5B76C2F7-4985-4AC2-911B-1EF48BCA90ED}" type="slidenum">
              <a:rPr lang="en-US" smtClean="0"/>
              <a:pPr>
                <a:defRPr/>
              </a:pPr>
              <a:t>37</a:t>
            </a:fld>
            <a:endParaRPr lang="en-US" dirty="0"/>
          </a:p>
        </p:txBody>
      </p:sp>
    </p:spTree>
    <p:extLst>
      <p:ext uri="{BB962C8B-B14F-4D97-AF65-F5344CB8AC3E}">
        <p14:creationId xmlns:p14="http://schemas.microsoft.com/office/powerpoint/2010/main" val="2896738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dirty="0"/>
              <a:t>This is an example of premium deductions from your pension check. Medicare Part A premium is not included in this illustration. Medicare Part A premium can vary due</a:t>
            </a:r>
            <a:r>
              <a:rPr lang="en-US" b="0" baseline="0" dirty="0"/>
              <a:t> to the number of quarters.</a:t>
            </a:r>
          </a:p>
          <a:p>
            <a:endParaRPr lang="en-US" b="0" baseline="0" dirty="0"/>
          </a:p>
          <a:p>
            <a:r>
              <a:rPr lang="en-US" b="0" baseline="0" dirty="0"/>
              <a:t>Most of our members pay their Medicare B directly to CMS so that $170.10 (or more if you pay IRMAA) is not part of the calculation but you would be responsible for paying that.</a:t>
            </a:r>
            <a:endParaRPr lang="en-US" b="0" dirty="0"/>
          </a:p>
        </p:txBody>
      </p:sp>
      <p:sp>
        <p:nvSpPr>
          <p:cNvPr id="4" name="Header Placeholder 3"/>
          <p:cNvSpPr>
            <a:spLocks noGrp="1"/>
          </p:cNvSpPr>
          <p:nvPr>
            <p:ph type="hdr" sz="quarter" idx="10"/>
          </p:nvPr>
        </p:nvSpPr>
        <p:spPr/>
        <p:txBody>
          <a:bodyPr/>
          <a:lstStyle/>
          <a:p>
            <a:pPr>
              <a:defRPr/>
            </a:pPr>
            <a:r>
              <a:rPr lang="en-US"/>
              <a:t>Becoming Medicare eligible</a:t>
            </a:r>
            <a:endParaRPr lang="en-US" dirty="0"/>
          </a:p>
        </p:txBody>
      </p:sp>
      <p:sp>
        <p:nvSpPr>
          <p:cNvPr id="5" name="Date Placeholder 4"/>
          <p:cNvSpPr>
            <a:spLocks noGrp="1"/>
          </p:cNvSpPr>
          <p:nvPr>
            <p:ph type="dt" idx="11"/>
          </p:nvPr>
        </p:nvSpPr>
        <p:spPr/>
        <p:txBody>
          <a:bodyPr/>
          <a:lstStyle/>
          <a:p>
            <a:pPr>
              <a:defRPr/>
            </a:pPr>
            <a:r>
              <a:rPr lang="en-US"/>
              <a:t>CTPF 2018</a:t>
            </a:r>
            <a:endParaRPr lang="en-US" dirty="0"/>
          </a:p>
        </p:txBody>
      </p:sp>
      <p:sp>
        <p:nvSpPr>
          <p:cNvPr id="6" name="Slide Number Placeholder 5"/>
          <p:cNvSpPr>
            <a:spLocks noGrp="1"/>
          </p:cNvSpPr>
          <p:nvPr>
            <p:ph type="sldNum" sz="quarter" idx="12"/>
          </p:nvPr>
        </p:nvSpPr>
        <p:spPr/>
        <p:txBody>
          <a:bodyPr/>
          <a:lstStyle/>
          <a:p>
            <a:pPr>
              <a:defRPr/>
            </a:pPr>
            <a:fld id="{5B76C2F7-4985-4AC2-911B-1EF48BCA90ED}" type="slidenum">
              <a:rPr lang="en-US" smtClean="0"/>
              <a:pPr>
                <a:defRPr/>
              </a:pPr>
              <a:t>38</a:t>
            </a:fld>
            <a:endParaRPr lang="en-US" dirty="0"/>
          </a:p>
        </p:txBody>
      </p:sp>
    </p:spTree>
    <p:extLst>
      <p:ext uri="{BB962C8B-B14F-4D97-AF65-F5344CB8AC3E}">
        <p14:creationId xmlns:p14="http://schemas.microsoft.com/office/powerpoint/2010/main" val="8734311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marL="457200" lvl="1" indent="0">
              <a:spcBef>
                <a:spcPct val="0"/>
              </a:spcBef>
              <a:buFont typeface="Arial" charset="0"/>
              <a:buNone/>
            </a:pPr>
            <a:r>
              <a:rPr lang="en-US" b="0" baseline="0" dirty="0"/>
              <a:t>As we wrap up, we want to remind you of the necessary steps to take to ensure you have coverage when you are 65…</a:t>
            </a:r>
          </a:p>
          <a:p>
            <a:pPr marL="457200" lvl="1" indent="0">
              <a:spcBef>
                <a:spcPct val="0"/>
              </a:spcBef>
              <a:buFont typeface="Arial" charset="0"/>
              <a:buNone/>
            </a:pPr>
            <a:endParaRPr lang="en-US" b="0" baseline="0" dirty="0"/>
          </a:p>
          <a:p>
            <a:pPr marL="800100" lvl="1" indent="-342900">
              <a:spcBef>
                <a:spcPct val="0"/>
              </a:spcBef>
              <a:buFont typeface="Arial" charset="0"/>
              <a:buAutoNum type="arabicParenR"/>
            </a:pPr>
            <a:r>
              <a:rPr lang="en-US" b="0" baseline="0" dirty="0"/>
              <a:t>Enroll in Medicare 3 months before</a:t>
            </a:r>
          </a:p>
          <a:p>
            <a:pPr marL="800100" lvl="1" indent="-342900">
              <a:spcBef>
                <a:spcPct val="0"/>
              </a:spcBef>
              <a:buFont typeface="Arial" charset="0"/>
              <a:buAutoNum type="arabicParenR"/>
            </a:pPr>
            <a:r>
              <a:rPr lang="en-US" b="0" baseline="0" dirty="0"/>
              <a:t>Once you have your Medicare card or award letter,</a:t>
            </a:r>
          </a:p>
          <a:p>
            <a:pPr marL="800100" lvl="1" indent="-342900">
              <a:spcBef>
                <a:spcPct val="0"/>
              </a:spcBef>
              <a:buFont typeface="Arial" charset="0"/>
              <a:buAutoNum type="arabicParenR"/>
            </a:pPr>
            <a:r>
              <a:rPr lang="en-US" b="0" baseline="0" dirty="0"/>
              <a:t>Complete your health insurance Form 350 – we will need a copy of your Medicare card in order to enroll you</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44E126-DEDF-413A-BEBF-690B183917B0}" type="slidenum">
              <a:rPr lang="en-US"/>
              <a:pPr fontAlgn="base">
                <a:spcBef>
                  <a:spcPct val="0"/>
                </a:spcBef>
                <a:spcAft>
                  <a:spcPct val="0"/>
                </a:spcAft>
              </a:pPr>
              <a:t>39</a:t>
            </a:fld>
            <a:endParaRPr 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329932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1200" b="0" kern="1200" dirty="0">
                <a:solidFill>
                  <a:schemeClr val="tx1"/>
                </a:solidFill>
                <a:latin typeface="+mn-lt"/>
                <a:ea typeface="+mn-ea"/>
                <a:cs typeface="+mn-cs"/>
              </a:rPr>
              <a:t>Please be reminded that due to the Covid-19 Pandemic, for the safety of our members, CTPF offices are closed to visitors.</a:t>
            </a:r>
            <a:r>
              <a:rPr lang="en-US" sz="1200" b="0" kern="1200" baseline="0" dirty="0">
                <a:solidFill>
                  <a:schemeClr val="tx1"/>
                </a:solidFill>
                <a:latin typeface="+mn-lt"/>
                <a:ea typeface="+mn-ea"/>
                <a:cs typeface="+mn-cs"/>
              </a:rPr>
              <a:t> All services are available remotely. </a:t>
            </a:r>
            <a:r>
              <a:rPr lang="en-US" sz="1200" b="0" kern="1200" dirty="0">
                <a:solidFill>
                  <a:schemeClr val="tx1"/>
                </a:solidFill>
                <a:latin typeface="+mn-lt"/>
                <a:ea typeface="+mn-ea"/>
                <a:cs typeface="+mn-cs"/>
              </a:rPr>
              <a:t>Call Member Services with questions at 312.641.4464. Phone and video counseling is available.</a:t>
            </a:r>
          </a:p>
          <a:p>
            <a:pPr marL="0" marR="0" indent="0" algn="l" defTabSz="914400" rtl="0" eaLnBrk="1" fontAlgn="auto" latinLnBrk="0" hangingPunct="1">
              <a:lnSpc>
                <a:spcPct val="100000"/>
              </a:lnSpc>
              <a:spcBef>
                <a:spcPts val="0"/>
              </a:spcBef>
              <a:spcAft>
                <a:spcPts val="120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1200"/>
              </a:spcAft>
              <a:buClrTx/>
              <a:buSzTx/>
              <a:buFontTx/>
              <a:buNone/>
              <a:tabLst/>
              <a:defRPr/>
            </a:pPr>
            <a:r>
              <a:rPr lang="en-US" sz="1200" b="0" kern="1200" dirty="0">
                <a:solidFill>
                  <a:schemeClr val="tx1"/>
                </a:solidFill>
                <a:latin typeface="+mn-lt"/>
                <a:ea typeface="+mn-ea"/>
                <a:cs typeface="+mn-cs"/>
              </a:rPr>
              <a:t> Email Member Services at </a:t>
            </a:r>
            <a:r>
              <a:rPr lang="en-US" sz="1200" b="0" kern="1200" dirty="0">
                <a:solidFill>
                  <a:schemeClr val="tx1"/>
                </a:solidFill>
                <a:latin typeface="+mn-lt"/>
                <a:ea typeface="+mn-ea"/>
                <a:cs typeface="+mn-cs"/>
                <a:hlinkClick r:id="rId3"/>
              </a:rPr>
              <a:t>memberservices@ctpf.org</a:t>
            </a:r>
            <a:r>
              <a:rPr lang="en-US" sz="1200" b="0" kern="1200" dirty="0">
                <a:solidFill>
                  <a:schemeClr val="tx1"/>
                </a:solidFill>
                <a:latin typeface="+mn-lt"/>
                <a:ea typeface="+mn-ea"/>
                <a:cs typeface="+mn-cs"/>
              </a:rPr>
              <a:t> and your message will be returned.</a:t>
            </a:r>
          </a:p>
          <a:p>
            <a:pPr marL="0" marR="0" indent="0" algn="l" defTabSz="914400" rtl="0" eaLnBrk="1" fontAlgn="auto" latinLnBrk="0" hangingPunct="1">
              <a:lnSpc>
                <a:spcPct val="100000"/>
              </a:lnSpc>
              <a:spcBef>
                <a:spcPts val="0"/>
              </a:spcBef>
              <a:spcAft>
                <a:spcPts val="1200"/>
              </a:spcAft>
              <a:buClrTx/>
              <a:buSzTx/>
              <a:buFontTx/>
              <a:buNone/>
              <a:tabLst/>
              <a:defRPr/>
            </a:pPr>
            <a:endParaRPr lang="en-US" sz="1200" b="0" dirty="0">
              <a:latin typeface="+mn-lt"/>
            </a:endParaRPr>
          </a:p>
        </p:txBody>
      </p:sp>
    </p:spTree>
    <p:extLst>
      <p:ext uri="{BB962C8B-B14F-4D97-AF65-F5344CB8AC3E}">
        <p14:creationId xmlns:p14="http://schemas.microsoft.com/office/powerpoint/2010/main" val="219707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marL="179226" indent="-179226">
              <a:spcBef>
                <a:spcPct val="0"/>
              </a:spcBef>
              <a:buFont typeface="Arial" charset="0"/>
              <a:buChar char="•"/>
            </a:pPr>
            <a:r>
              <a:rPr lang="en-US" b="0" baseline="0" dirty="0"/>
              <a:t>To further sift through the information we have covered, here are some important reminders; </a:t>
            </a:r>
          </a:p>
          <a:p>
            <a:pPr marL="636426" lvl="1" indent="-179226">
              <a:spcBef>
                <a:spcPct val="0"/>
              </a:spcBef>
              <a:buFont typeface="Arial" charset="0"/>
              <a:buChar char="•"/>
            </a:pPr>
            <a:r>
              <a:rPr lang="en-US" b="0" baseline="0" dirty="0"/>
              <a:t>Notify CTPF and The Social Security Administration of any address changes</a:t>
            </a:r>
          </a:p>
          <a:p>
            <a:pPr marL="636426" lvl="1" indent="-179226">
              <a:spcBef>
                <a:spcPct val="0"/>
              </a:spcBef>
              <a:buFont typeface="Arial" charset="0"/>
              <a:buChar char="•"/>
            </a:pPr>
            <a:r>
              <a:rPr lang="en-US" b="0" baseline="0" dirty="0"/>
              <a:t>The Social Security Administration is address holder for SSA &amp; Medicare </a:t>
            </a:r>
            <a:r>
              <a:rPr lang="en-US" b="1" baseline="0" dirty="0">
                <a:solidFill>
                  <a:srgbClr val="FF0000"/>
                </a:solidFill>
              </a:rPr>
              <a:t>(DON’T mention IRS)</a:t>
            </a:r>
          </a:p>
          <a:p>
            <a:pPr marL="636426" lvl="1" indent="-179226">
              <a:spcBef>
                <a:spcPct val="0"/>
              </a:spcBef>
              <a:buFont typeface="Arial" charset="0"/>
              <a:buChar char="•"/>
            </a:pPr>
            <a:endParaRPr lang="en-US" b="0" baseline="0" dirty="0"/>
          </a:p>
          <a:p>
            <a:pPr marL="636426" lvl="1" indent="-179226">
              <a:spcBef>
                <a:spcPct val="0"/>
              </a:spcBef>
              <a:buFont typeface="Arial" charset="0"/>
              <a:buChar char="•"/>
            </a:pPr>
            <a:r>
              <a:rPr lang="en-US" b="0" baseline="0" dirty="0"/>
              <a:t>Please make sure that the Social Security Administration has your correct name and address on file and that CTPF has the same correct name and address on file.</a:t>
            </a:r>
          </a:p>
          <a:p>
            <a:pPr marL="636426" lvl="1" indent="-179226">
              <a:spcBef>
                <a:spcPct val="0"/>
              </a:spcBef>
              <a:buFont typeface="Arial" charset="0"/>
              <a:buChar char="•"/>
            </a:pPr>
            <a:endParaRPr lang="en-US" b="0" baseline="0" dirty="0"/>
          </a:p>
          <a:p>
            <a:pPr marL="636426" lvl="1" indent="-179226">
              <a:spcBef>
                <a:spcPct val="0"/>
              </a:spcBef>
              <a:buFont typeface="Arial" charset="0"/>
              <a:buChar char="•"/>
            </a:pPr>
            <a:r>
              <a:rPr lang="en-US" b="0" baseline="0" dirty="0"/>
              <a:t>Incorrect or inconsistent contact information could cause billing issues (such as non-receipt of your Medicare invoice due to a bad mailing address), that may result in disenrollment due to non-payment.</a:t>
            </a:r>
          </a:p>
          <a:p>
            <a:pPr marL="636426" lvl="1" indent="-179226">
              <a:spcBef>
                <a:spcPct val="0"/>
              </a:spcBef>
              <a:buFont typeface="Arial" charset="0"/>
              <a:buChar char="•"/>
            </a:pPr>
            <a:endParaRPr lang="en-US" b="0" baseline="0" dirty="0"/>
          </a:p>
          <a:p>
            <a:pPr marL="636426" lvl="1" indent="-179226">
              <a:spcBef>
                <a:spcPct val="0"/>
              </a:spcBef>
              <a:buFont typeface="Arial" charset="0"/>
              <a:buChar char="•"/>
            </a:pPr>
            <a:r>
              <a:rPr lang="en-US" b="0" baseline="0" dirty="0"/>
              <a:t>Refer to your Health Insurance Handbook for additional details, plan features and vendor contact numbers</a:t>
            </a:r>
          </a:p>
          <a:p>
            <a:pPr marL="636426" lvl="1" indent="-179226">
              <a:spcBef>
                <a:spcPct val="0"/>
              </a:spcBef>
              <a:buFont typeface="Arial" charset="0"/>
              <a:buChar char="•"/>
            </a:pPr>
            <a:endParaRPr lang="en-US" b="0" baseline="0" dirty="0"/>
          </a:p>
          <a:p>
            <a:pPr marL="636426" lvl="1" indent="-179226">
              <a:spcBef>
                <a:spcPct val="0"/>
              </a:spcBef>
              <a:buFont typeface="Arial" charset="0"/>
              <a:buChar char="•"/>
            </a:pPr>
            <a:r>
              <a:rPr lang="en-US" b="0" baseline="0" dirty="0"/>
              <a:t>If you are turning 65, start now to enroll in Medicare Part A and Part B and your CTPF-sponsored Medicare plan.</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44E126-DEDF-413A-BEBF-690B183917B0}" type="slidenum">
              <a:rPr lang="en-US"/>
              <a:pPr fontAlgn="base">
                <a:spcBef>
                  <a:spcPct val="0"/>
                </a:spcBef>
                <a:spcAft>
                  <a:spcPct val="0"/>
                </a:spcAft>
              </a:pPr>
              <a:t>40</a:t>
            </a:fld>
            <a:endParaRPr 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31803860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find that you want to change plans, every October, we allow you to change plans for the following January 1</a:t>
            </a:r>
            <a:r>
              <a:rPr lang="en-US" baseline="30000" dirty="0"/>
              <a:t>st</a:t>
            </a:r>
            <a:r>
              <a:rPr lang="en-US" dirty="0"/>
              <a:t>.</a:t>
            </a:r>
          </a:p>
          <a:p>
            <a:endParaRPr lang="en-US" dirty="0"/>
          </a:p>
          <a:p>
            <a:r>
              <a:rPr lang="en-US" dirty="0"/>
              <a:t>You can begin the process of enrollment if needed before you receive your Medicare cards</a:t>
            </a:r>
          </a:p>
          <a:p>
            <a:endParaRPr lang="en-US" dirty="0"/>
          </a:p>
          <a:p>
            <a:r>
              <a:rPr lang="en-US" dirty="0"/>
              <a:t>As a reminder, it’s always best to have your pension check </a:t>
            </a:r>
          </a:p>
        </p:txBody>
      </p:sp>
      <p:sp>
        <p:nvSpPr>
          <p:cNvPr id="4" name="Header Placeholder 3"/>
          <p:cNvSpPr>
            <a:spLocks noGrp="1"/>
          </p:cNvSpPr>
          <p:nvPr>
            <p:ph type="hdr" sz="quarter" idx="10"/>
          </p:nvPr>
        </p:nvSpPr>
        <p:spPr/>
        <p:txBody>
          <a:bodyPr/>
          <a:lstStyle/>
          <a:p>
            <a:pPr>
              <a:defRPr/>
            </a:pPr>
            <a:r>
              <a:rPr lang="en-US"/>
              <a:t>Becoming Medicare eligible</a:t>
            </a:r>
            <a:endParaRPr lang="en-US" dirty="0"/>
          </a:p>
        </p:txBody>
      </p:sp>
      <p:sp>
        <p:nvSpPr>
          <p:cNvPr id="5" name="Date Placeholder 4"/>
          <p:cNvSpPr>
            <a:spLocks noGrp="1"/>
          </p:cNvSpPr>
          <p:nvPr>
            <p:ph type="dt" idx="11"/>
          </p:nvPr>
        </p:nvSpPr>
        <p:spPr/>
        <p:txBody>
          <a:bodyPr/>
          <a:lstStyle/>
          <a:p>
            <a:pPr>
              <a:defRPr/>
            </a:pPr>
            <a:r>
              <a:rPr lang="en-US"/>
              <a:t>CTPF 2018</a:t>
            </a:r>
            <a:endParaRPr lang="en-US" dirty="0"/>
          </a:p>
        </p:txBody>
      </p:sp>
      <p:sp>
        <p:nvSpPr>
          <p:cNvPr id="6" name="Slide Number Placeholder 5"/>
          <p:cNvSpPr>
            <a:spLocks noGrp="1"/>
          </p:cNvSpPr>
          <p:nvPr>
            <p:ph type="sldNum" sz="quarter" idx="12"/>
          </p:nvPr>
        </p:nvSpPr>
        <p:spPr/>
        <p:txBody>
          <a:bodyPr/>
          <a:lstStyle/>
          <a:p>
            <a:pPr>
              <a:defRPr/>
            </a:pPr>
            <a:fld id="{5B76C2F7-4985-4AC2-911B-1EF48BCA90ED}" type="slidenum">
              <a:rPr lang="en-US" smtClean="0"/>
              <a:pPr>
                <a:defRPr/>
              </a:pPr>
              <a:t>41</a:t>
            </a:fld>
            <a:endParaRPr lang="en-US" dirty="0"/>
          </a:p>
        </p:txBody>
      </p:sp>
    </p:spTree>
    <p:extLst>
      <p:ext uri="{BB962C8B-B14F-4D97-AF65-F5344CB8AC3E}">
        <p14:creationId xmlns:p14="http://schemas.microsoft.com/office/powerpoint/2010/main" val="31211305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21E1F"/>
                </a:solidFill>
                <a:latin typeface="Calibri" panose="020F0502020204030204" pitchFamily="34" charset="0"/>
              </a:rPr>
              <a:t>There are two frequent mistakes members make which can result in a loss in coverage: </a:t>
            </a:r>
          </a:p>
          <a:p>
            <a:pPr marL="285750" indent="-285750">
              <a:buFont typeface="Arial" panose="020B0604020202020204" pitchFamily="34" charset="0"/>
              <a:buChar char="•"/>
            </a:pPr>
            <a:r>
              <a:rPr lang="en-US" sz="1800" b="0" i="0" u="none" strike="noStrike" baseline="0" dirty="0">
                <a:solidFill>
                  <a:srgbClr val="221E1F"/>
                </a:solidFill>
                <a:latin typeface="Calibri" panose="020F0502020204030204" pitchFamily="34" charset="0"/>
              </a:rPr>
              <a:t>failing to make timely Part B payments and </a:t>
            </a:r>
          </a:p>
          <a:p>
            <a:pPr marL="285750" indent="-285750">
              <a:buFont typeface="Arial" panose="020B0604020202020204" pitchFamily="34" charset="0"/>
              <a:buChar char="•"/>
            </a:pPr>
            <a:r>
              <a:rPr lang="en-US" sz="1800" b="0" i="0" u="none" strike="noStrike" baseline="0" dirty="0">
                <a:solidFill>
                  <a:srgbClr val="221E1F"/>
                </a:solidFill>
                <a:latin typeface="Calibri" panose="020F0502020204030204" pitchFamily="34" charset="0"/>
              </a:rPr>
              <a:t>enrolling in an additional outside plan. </a:t>
            </a:r>
          </a:p>
          <a:p>
            <a:pPr marL="285750" indent="-285750">
              <a:buFont typeface="Arial" panose="020B0604020202020204" pitchFamily="34" charset="0"/>
              <a:buChar char="•"/>
            </a:pPr>
            <a:endParaRPr lang="en-US" sz="1800" b="0" i="0" u="none" strike="noStrike" baseline="0" dirty="0">
              <a:solidFill>
                <a:srgbClr val="221E1F"/>
              </a:solidFill>
              <a:latin typeface="Calibri" panose="020F0502020204030204" pitchFamily="34" charset="0"/>
            </a:endParaRPr>
          </a:p>
          <a:p>
            <a:pPr marL="0" indent="0">
              <a:buFont typeface="Arial" panose="020B0604020202020204" pitchFamily="34" charset="0"/>
              <a:buNone/>
            </a:pPr>
            <a:r>
              <a:rPr lang="en-US" sz="1800" b="1" i="0" u="none" strike="noStrike" baseline="0" dirty="0">
                <a:solidFill>
                  <a:srgbClr val="221E1F"/>
                </a:solidFill>
                <a:latin typeface="Calibri" panose="020F0502020204030204" pitchFamily="34" charset="0"/>
              </a:rPr>
              <a:t>First Mistake:</a:t>
            </a:r>
          </a:p>
          <a:p>
            <a:endParaRPr lang="en-US" sz="1800" b="1" i="0" u="none" strike="noStrike" baseline="0" dirty="0">
              <a:solidFill>
                <a:srgbClr val="221E1F"/>
              </a:solidFill>
              <a:latin typeface="Calibri" panose="020F0502020204030204" pitchFamily="34" charset="0"/>
            </a:endParaRPr>
          </a:p>
          <a:p>
            <a:r>
              <a:rPr lang="en-US" sz="1800" b="1" i="0" u="none" strike="noStrike" baseline="0" dirty="0">
                <a:solidFill>
                  <a:srgbClr val="221E1F"/>
                </a:solidFill>
                <a:latin typeface="Calibri" panose="020F0502020204030204" pitchFamily="34" charset="0"/>
              </a:rPr>
              <a:t>Part B Payments: </a:t>
            </a:r>
            <a:r>
              <a:rPr lang="en-US" sz="1800" b="0" i="0" u="none" strike="noStrike" baseline="0" dirty="0">
                <a:solidFill>
                  <a:srgbClr val="221E1F"/>
                </a:solidFill>
                <a:latin typeface="Calibri" panose="020F0502020204030204" pitchFamily="34" charset="0"/>
              </a:rPr>
              <a:t>You are </a:t>
            </a:r>
            <a:r>
              <a:rPr lang="en-US" sz="1800" b="1" i="0" u="none" strike="noStrike" baseline="0" dirty="0">
                <a:solidFill>
                  <a:srgbClr val="221E1F"/>
                </a:solidFill>
                <a:latin typeface="Calibri" panose="020F0502020204030204" pitchFamily="34" charset="0"/>
              </a:rPr>
              <a:t>responsible</a:t>
            </a:r>
            <a:r>
              <a:rPr lang="en-US" sz="1800" b="0" i="0" u="none" strike="noStrike" baseline="0" dirty="0">
                <a:solidFill>
                  <a:srgbClr val="221E1F"/>
                </a:solidFill>
                <a:latin typeface="Calibri" panose="020F0502020204030204" pitchFamily="34" charset="0"/>
              </a:rPr>
              <a:t> for making Part B payments (and IRMAA B and/or D) directly to Medicare, and will receive a monthly or quarterly bill unless you receive a Social Security benefit, participate in CTPF’s MedPay program, or sign up for Medicare's Easy Pay program. </a:t>
            </a:r>
          </a:p>
          <a:p>
            <a:endParaRPr lang="en-US" sz="1800" b="0" i="0" u="none" strike="noStrike" baseline="0" dirty="0">
              <a:solidFill>
                <a:srgbClr val="221E1F"/>
              </a:solidFill>
              <a:latin typeface="Calibri" panose="020F0502020204030204" pitchFamily="34" charset="0"/>
            </a:endParaRPr>
          </a:p>
          <a:p>
            <a:r>
              <a:rPr lang="en-US" sz="1800" b="0" i="0" u="none" strike="noStrike" baseline="0" dirty="0">
                <a:solidFill>
                  <a:srgbClr val="221E1F"/>
                </a:solidFill>
                <a:latin typeface="Calibri" panose="020F0502020204030204" pitchFamily="34" charset="0"/>
              </a:rPr>
              <a:t>If you fail to pay your Medicare Part B bill promptly, you will be disenrolled by Medicare and also lose your CTPF health insurance coverage including your prescription drug coverage. </a:t>
            </a:r>
          </a:p>
          <a:p>
            <a:endParaRPr lang="en-US" sz="1800" b="0" i="0" u="none" strike="noStrike" baseline="0" dirty="0">
              <a:solidFill>
                <a:srgbClr val="221E1F"/>
              </a:solidFill>
              <a:latin typeface="Calibri" panose="020F0502020204030204" pitchFamily="34" charset="0"/>
            </a:endParaRPr>
          </a:p>
          <a:p>
            <a:r>
              <a:rPr lang="en-US" sz="2800" b="1" i="0" dirty="0">
                <a:solidFill>
                  <a:srgbClr val="2C2C2C"/>
                </a:solidFill>
                <a:effectLst/>
                <a:latin typeface="Calibri W01"/>
              </a:rPr>
              <a:t>IRMAA:</a:t>
            </a:r>
            <a:r>
              <a:rPr lang="en-US" sz="2800" b="0" i="0" dirty="0">
                <a:solidFill>
                  <a:srgbClr val="2C2C2C"/>
                </a:solidFill>
                <a:effectLst/>
                <a:latin typeface="Calibri W01"/>
              </a:rPr>
              <a:t> Income-Related Monthly Adjustment Amount (IRMAA). An additional amount that must be paid for Medicare Part B and Part D by Medicare beneficiaries who have higher incomes.</a:t>
            </a:r>
            <a:endParaRPr lang="en-US" sz="1800" b="0" i="0" u="none" strike="noStrike" baseline="0" dirty="0">
              <a:solidFill>
                <a:srgbClr val="221E1F"/>
              </a:solidFill>
              <a:latin typeface="Calibri" panose="020F0502020204030204" pitchFamily="34" charset="0"/>
            </a:endParaRPr>
          </a:p>
          <a:p>
            <a:endParaRPr lang="en-US" sz="1800" b="1" i="0" u="none" strike="noStrike" baseline="0" dirty="0">
              <a:solidFill>
                <a:srgbClr val="221E1F"/>
              </a:solidFill>
              <a:latin typeface="Calibri" panose="020F0502020204030204" pitchFamily="34" charset="0"/>
            </a:endParaRPr>
          </a:p>
          <a:p>
            <a:r>
              <a:rPr lang="en-US" sz="1800" b="0" i="0" u="none" strike="noStrike" baseline="0" dirty="0">
                <a:solidFill>
                  <a:srgbClr val="221E1F"/>
                </a:solidFill>
                <a:latin typeface="Calibri" panose="020F0502020204030204" pitchFamily="34" charset="0"/>
              </a:rPr>
              <a:t>We say “</a:t>
            </a:r>
            <a:r>
              <a:rPr lang="en-US" sz="1800" b="1" i="0" u="none" strike="noStrike" baseline="0" dirty="0">
                <a:solidFill>
                  <a:srgbClr val="221E1F"/>
                </a:solidFill>
                <a:latin typeface="Calibri" panose="020F0502020204030204" pitchFamily="34" charset="0"/>
              </a:rPr>
              <a:t>SET IT AND FORGET IT” – IT’S VERY DIFFICULT TO PUT YOUR COVERAGE BACK TOGETHER if it can be done at all. It can take </a:t>
            </a:r>
            <a:r>
              <a:rPr lang="en-US" sz="1800" b="1" i="0" u="sng" strike="noStrike" baseline="0" dirty="0">
                <a:solidFill>
                  <a:srgbClr val="FF0000"/>
                </a:solidFill>
                <a:latin typeface="Calibri" panose="020F0502020204030204" pitchFamily="34" charset="0"/>
              </a:rPr>
              <a:t>MONTHS</a:t>
            </a:r>
            <a:r>
              <a:rPr lang="en-US" sz="1800" b="1" i="0" u="none" strike="noStrike" baseline="0" dirty="0">
                <a:solidFill>
                  <a:srgbClr val="FF0000"/>
                </a:solidFill>
                <a:latin typeface="Calibri" panose="020F0502020204030204" pitchFamily="34" charset="0"/>
              </a:rPr>
              <a:t> </a:t>
            </a:r>
            <a:r>
              <a:rPr lang="en-US" sz="1800" b="1" i="0" u="none" strike="noStrike" baseline="0" dirty="0">
                <a:solidFill>
                  <a:srgbClr val="221E1F"/>
                </a:solidFill>
                <a:latin typeface="Calibri" panose="020F0502020204030204" pitchFamily="34" charset="0"/>
              </a:rPr>
              <a:t>to resolve. We cannot reinstate until CMS approves the reinstatement, then the medical carriers and Rx carriers need to reinstate the coverage as well. </a:t>
            </a:r>
            <a:endParaRPr lang="en-US" sz="1800" b="0" i="0" u="none" strike="noStrike" baseline="0" dirty="0">
              <a:solidFill>
                <a:srgbClr val="221E1F"/>
              </a:solidFill>
              <a:latin typeface="Calibri" panose="020F0502020204030204" pitchFamily="34" charset="0"/>
            </a:endParaRPr>
          </a:p>
          <a:p>
            <a:endParaRPr lang="en-US" sz="1800" b="0" i="0" u="none" strike="noStrike" baseline="0" dirty="0">
              <a:solidFill>
                <a:srgbClr val="221E1F"/>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baseline="0" dirty="0">
                <a:solidFill>
                  <a:srgbClr val="221E1F"/>
                </a:solidFill>
                <a:latin typeface="Calibri" panose="020F0502020204030204" pitchFamily="34" charset="0"/>
              </a:rPr>
              <a:t>Go to the Medicare.gov website. You will need to set up “Medicare Easy Pay”. </a:t>
            </a:r>
            <a:r>
              <a:rPr lang="en-US" sz="2800" b="1" i="0" dirty="0">
                <a:solidFill>
                  <a:srgbClr val="323A45"/>
                </a:solidFill>
                <a:effectLst/>
                <a:latin typeface="Montserrat" panose="020B0604020202020204" pitchFamily="2" charset="0"/>
              </a:rPr>
              <a:t>Medicare Premium Bill (CMS-500) - </a:t>
            </a:r>
            <a:r>
              <a:rPr lang="en-US" sz="4000" b="0" i="0" dirty="0">
                <a:solidFill>
                  <a:srgbClr val="323A45"/>
                </a:solidFill>
                <a:effectLst/>
                <a:latin typeface="Rubik"/>
              </a:rPr>
              <a:t>The “Medicare Premium Bill” (CMS-500) is a bill for people who pay Medicare directly for their Part A premium, Part B premium, and/or Part D IRMAA (an extra amount in addition to the Medicare Part D premium).</a:t>
            </a:r>
            <a:endParaRPr lang="en-US" sz="1800" b="1" i="0" u="none" strike="noStrike" baseline="0" dirty="0">
              <a:solidFill>
                <a:srgbClr val="221E1F"/>
              </a:solidFill>
              <a:latin typeface="Calibri" panose="020F0502020204030204" pitchFamily="34" charset="0"/>
            </a:endParaRPr>
          </a:p>
          <a:p>
            <a:endParaRPr lang="en-US" sz="1800" b="0" i="0" u="none" strike="noStrike" baseline="0" dirty="0">
              <a:solidFill>
                <a:srgbClr val="221E1F"/>
              </a:solidFill>
              <a:latin typeface="Calibri" panose="020F0502020204030204" pitchFamily="34" charset="0"/>
            </a:endParaRPr>
          </a:p>
          <a:p>
            <a:r>
              <a:rPr lang="en-US" sz="1800" b="0" i="0" u="none" strike="noStrike" baseline="0" dirty="0">
                <a:solidFill>
                  <a:srgbClr val="221E1F"/>
                </a:solidFill>
                <a:latin typeface="Calibri" panose="020F0502020204030204" pitchFamily="34" charset="0"/>
              </a:rPr>
              <a:t>See </a:t>
            </a:r>
            <a:r>
              <a:rPr lang="en-US" sz="1800" b="0" i="1" u="none" strike="noStrike" baseline="0" dirty="0">
                <a:solidFill>
                  <a:srgbClr val="221E1F"/>
                </a:solidFill>
                <a:latin typeface="Calibri" panose="020F0502020204030204" pitchFamily="34" charset="0"/>
              </a:rPr>
              <a:t>p</a:t>
            </a:r>
            <a:r>
              <a:rPr lang="en-US" sz="1800" b="0" i="1" u="none" strike="noStrike" baseline="0" dirty="0">
                <a:solidFill>
                  <a:srgbClr val="000101"/>
                </a:solidFill>
                <a:latin typeface="Calibri" panose="020F0502020204030204" pitchFamily="34" charset="0"/>
              </a:rPr>
              <a:t>age 31 </a:t>
            </a:r>
            <a:r>
              <a:rPr lang="en-US" sz="1800" b="0" i="0" u="none" strike="noStrike" baseline="0" dirty="0">
                <a:solidFill>
                  <a:srgbClr val="221E1F"/>
                </a:solidFill>
                <a:latin typeface="Calibri" panose="020F0502020204030204" pitchFamily="34" charset="0"/>
              </a:rPr>
              <a:t>for additional information and contact Members Services at 1-312-641-4464 or email memberservices@ctpf.org for additional help. </a:t>
            </a:r>
          </a:p>
          <a:p>
            <a:endParaRPr lang="en-US" altLang="en-US" sz="1800" b="0" i="0" u="none" strike="noStrike" baseline="0" dirty="0">
              <a:solidFill>
                <a:srgbClr val="221E1F"/>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21E1F"/>
                </a:solidFill>
                <a:latin typeface="Calibri" panose="020F0502020204030204" pitchFamily="34" charset="0"/>
              </a:rPr>
              <a:t>Reinstatement and may result in additional penalties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0" u="none" strike="noStrike" baseline="0" dirty="0">
              <a:solidFill>
                <a:srgbClr val="221E1F"/>
              </a:solidFill>
              <a:latin typeface="Calibri" panose="020F0502020204030204" pitchFamily="34" charset="0"/>
            </a:endParaRPr>
          </a:p>
          <a:p>
            <a:r>
              <a:rPr lang="en-US" sz="1800" b="0" i="0" u="none" strike="noStrike" baseline="0" dirty="0">
                <a:solidFill>
                  <a:srgbClr val="221E1F"/>
                </a:solidFill>
                <a:latin typeface="Calibri" panose="020F0502020204030204" pitchFamily="34" charset="0"/>
              </a:rPr>
              <a:t>The </a:t>
            </a:r>
            <a:r>
              <a:rPr lang="en-US" sz="1800" b="1" i="0" u="none" strike="noStrike" baseline="0" dirty="0">
                <a:solidFill>
                  <a:srgbClr val="221E1F"/>
                </a:solidFill>
                <a:latin typeface="Calibri" panose="020F0502020204030204" pitchFamily="34" charset="0"/>
              </a:rPr>
              <a:t>second mistake </a:t>
            </a:r>
            <a:r>
              <a:rPr lang="en-US" sz="1800" b="0" i="0" u="none" strike="noStrike" baseline="0" dirty="0">
                <a:solidFill>
                  <a:srgbClr val="221E1F"/>
                </a:solidFill>
                <a:latin typeface="Calibri" panose="020F0502020204030204" pitchFamily="34" charset="0"/>
              </a:rPr>
              <a:t>members make which can result in a loss in coverage: </a:t>
            </a:r>
          </a:p>
          <a:p>
            <a:pPr marL="285750" indent="-285750">
              <a:buFont typeface="Arial" panose="020B0604020202020204" pitchFamily="34" charset="0"/>
              <a:buChar char="•"/>
            </a:pPr>
            <a:r>
              <a:rPr lang="en-US" sz="1800" b="0" i="0" u="none" strike="noStrike" baseline="0" dirty="0">
                <a:solidFill>
                  <a:srgbClr val="221E1F"/>
                </a:solidFill>
                <a:latin typeface="Calibri" panose="020F0502020204030204" pitchFamily="34" charset="0"/>
              </a:rPr>
              <a:t>enrolling in an additional outside plan. </a:t>
            </a:r>
          </a:p>
          <a:p>
            <a:endParaRPr lang="en-US" sz="1800" b="1" i="0" u="none" strike="noStrike" baseline="0" dirty="0">
              <a:solidFill>
                <a:srgbClr val="221E1F"/>
              </a:solidFill>
              <a:latin typeface="Calibri" panose="020F0502020204030204" pitchFamily="34" charset="0"/>
            </a:endParaRPr>
          </a:p>
          <a:p>
            <a:r>
              <a:rPr lang="en-US" sz="1800" b="0" i="0" u="none" strike="noStrike" baseline="0" dirty="0">
                <a:solidFill>
                  <a:srgbClr val="221E1F"/>
                </a:solidFill>
                <a:latin typeface="Calibri" panose="020F0502020204030204" pitchFamily="34" charset="0"/>
              </a:rPr>
              <a:t>Ever watch those commercials that tell you they will offer features to your medical plan that you may not have today? They entice you to call to find out more information? Before you pick up the phone, we HIGHLY recommend that you stop. Once you call, they sometimes enroll you without you realizing it. </a:t>
            </a:r>
          </a:p>
          <a:p>
            <a:endParaRPr lang="en-US" sz="1800" b="0" i="0" u="none" strike="noStrike" baseline="0" dirty="0">
              <a:solidFill>
                <a:srgbClr val="221E1F"/>
              </a:solidFill>
              <a:latin typeface="Calibri" panose="020F0502020204030204" pitchFamily="34" charset="0"/>
            </a:endParaRPr>
          </a:p>
          <a:p>
            <a:r>
              <a:rPr lang="en-US" sz="1800" b="1" i="0" u="none" strike="noStrike" baseline="0" dirty="0">
                <a:solidFill>
                  <a:srgbClr val="221E1F"/>
                </a:solidFill>
                <a:latin typeface="Calibri" panose="020F0502020204030204" pitchFamily="34" charset="0"/>
              </a:rPr>
              <a:t>If you enroll in an additional plan, medical or pharmacy, you are disqualified from CTPF’s medical and prescription plans. You will be disenrolled by Medicare and you will lose all health insurance coverage. </a:t>
            </a:r>
          </a:p>
          <a:p>
            <a:endParaRPr lang="en-US" sz="1800" b="0" i="0" u="none" strike="noStrike" baseline="0" dirty="0">
              <a:solidFill>
                <a:srgbClr val="221E1F"/>
              </a:solidFill>
              <a:latin typeface="Calibri" panose="020F0502020204030204" pitchFamily="34" charset="0"/>
            </a:endParaRPr>
          </a:p>
          <a:p>
            <a:r>
              <a:rPr lang="en-US" sz="1800" b="0" i="0" u="none" strike="noStrike" baseline="0" dirty="0">
                <a:solidFill>
                  <a:srgbClr val="221E1F"/>
                </a:solidFill>
                <a:latin typeface="Calibri" panose="020F0502020204030204" pitchFamily="34" charset="0"/>
              </a:rPr>
              <a:t>See </a:t>
            </a:r>
            <a:r>
              <a:rPr lang="en-US" sz="1800" b="0" i="1" u="none" strike="noStrike" baseline="0" dirty="0">
                <a:solidFill>
                  <a:srgbClr val="221E1F"/>
                </a:solidFill>
                <a:latin typeface="Calibri" panose="020F0502020204030204" pitchFamily="34" charset="0"/>
              </a:rPr>
              <a:t>p</a:t>
            </a:r>
            <a:r>
              <a:rPr lang="en-US" sz="1800" b="0" i="1" u="none" strike="noStrike" baseline="0" dirty="0">
                <a:solidFill>
                  <a:srgbClr val="000101"/>
                </a:solidFill>
                <a:latin typeface="Calibri" panose="020F0502020204030204" pitchFamily="34" charset="0"/>
              </a:rPr>
              <a:t>age 31 </a:t>
            </a:r>
            <a:r>
              <a:rPr lang="en-US" sz="1800" b="0" i="0" u="none" strike="noStrike" baseline="0" dirty="0">
                <a:solidFill>
                  <a:srgbClr val="221E1F"/>
                </a:solidFill>
                <a:latin typeface="Calibri" panose="020F0502020204030204" pitchFamily="34" charset="0"/>
              </a:rPr>
              <a:t>for additional information and contact Members Services at 312.641.4464 or email memberservices@ctpf.org for additional help. </a:t>
            </a:r>
          </a:p>
          <a:p>
            <a:endParaRPr lang="en-US" altLang="en-US" sz="1800" b="0" i="0" u="none" strike="noStrike" baseline="0" dirty="0">
              <a:solidFill>
                <a:srgbClr val="221E1F"/>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21E1F"/>
                </a:solidFill>
                <a:latin typeface="Calibri" panose="020F0502020204030204" pitchFamily="34" charset="0"/>
              </a:rPr>
              <a:t>Reinstatement is difficult and may result in additional penalties. </a:t>
            </a:r>
            <a:endParaRPr lang="en-US" alt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800" dirty="0"/>
          </a:p>
          <a:p>
            <a:pPr marL="285750" indent="-285750">
              <a:buFont typeface="Arial" panose="020B0604020202020204" pitchFamily="34" charset="0"/>
              <a:buChar char="•"/>
            </a:pPr>
            <a:endParaRPr lang="en-US" sz="1800" b="0" i="0" u="none" strike="noStrike" baseline="0" dirty="0">
              <a:solidFill>
                <a:srgbClr val="221E1F"/>
              </a:solidFill>
              <a:latin typeface="Calibri" panose="020F0502020204030204" pitchFamily="34" charset="0"/>
            </a:endParaRPr>
          </a:p>
        </p:txBody>
      </p:sp>
      <p:sp>
        <p:nvSpPr>
          <p:cNvPr id="4" name="Header Placeholder 3"/>
          <p:cNvSpPr>
            <a:spLocks noGrp="1"/>
          </p:cNvSpPr>
          <p:nvPr>
            <p:ph type="hdr" sz="quarter" idx="10"/>
          </p:nvPr>
        </p:nvSpPr>
        <p:spPr/>
        <p:txBody>
          <a:bodyPr/>
          <a:lstStyle/>
          <a:p>
            <a:pPr>
              <a:defRPr/>
            </a:pPr>
            <a:r>
              <a:rPr lang="en-US"/>
              <a:t>Becoming Medicare eligible</a:t>
            </a:r>
            <a:endParaRPr lang="en-US" dirty="0"/>
          </a:p>
        </p:txBody>
      </p:sp>
      <p:sp>
        <p:nvSpPr>
          <p:cNvPr id="5" name="Date Placeholder 4"/>
          <p:cNvSpPr>
            <a:spLocks noGrp="1"/>
          </p:cNvSpPr>
          <p:nvPr>
            <p:ph type="dt" idx="11"/>
          </p:nvPr>
        </p:nvSpPr>
        <p:spPr/>
        <p:txBody>
          <a:bodyPr/>
          <a:lstStyle/>
          <a:p>
            <a:pPr>
              <a:defRPr/>
            </a:pPr>
            <a:r>
              <a:rPr lang="en-US"/>
              <a:t>CTPF 2018</a:t>
            </a:r>
            <a:endParaRPr lang="en-US" dirty="0"/>
          </a:p>
        </p:txBody>
      </p:sp>
      <p:sp>
        <p:nvSpPr>
          <p:cNvPr id="6" name="Slide Number Placeholder 5"/>
          <p:cNvSpPr>
            <a:spLocks noGrp="1"/>
          </p:cNvSpPr>
          <p:nvPr>
            <p:ph type="sldNum" sz="quarter" idx="12"/>
          </p:nvPr>
        </p:nvSpPr>
        <p:spPr/>
        <p:txBody>
          <a:bodyPr/>
          <a:lstStyle/>
          <a:p>
            <a:pPr>
              <a:defRPr/>
            </a:pPr>
            <a:fld id="{5B76C2F7-4985-4AC2-911B-1EF48BCA90ED}" type="slidenum">
              <a:rPr lang="en-US" smtClean="0"/>
              <a:pPr>
                <a:defRPr/>
              </a:pPr>
              <a:t>42</a:t>
            </a:fld>
            <a:endParaRPr lang="en-US" dirty="0"/>
          </a:p>
        </p:txBody>
      </p:sp>
    </p:spTree>
    <p:extLst>
      <p:ext uri="{BB962C8B-B14F-4D97-AF65-F5344CB8AC3E}">
        <p14:creationId xmlns:p14="http://schemas.microsoft.com/office/powerpoint/2010/main" val="2216462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kern="1200" dirty="0">
                <a:solidFill>
                  <a:schemeClr val="tx1"/>
                </a:solidFill>
                <a:effectLst/>
                <a:latin typeface="+mn-lt"/>
                <a:ea typeface="+mn-ea"/>
                <a:cs typeface="+mn-cs"/>
              </a:rPr>
              <a:t>Please remember that, due to the shelter-in-place order, we do not have immediate access to US Mail at this time,</a:t>
            </a:r>
            <a:r>
              <a:rPr lang="en-US" sz="1800" b="0" i="0" kern="1200" baseline="0" dirty="0">
                <a:solidFill>
                  <a:schemeClr val="tx1"/>
                </a:solidFill>
                <a:effectLst/>
                <a:latin typeface="+mn-lt"/>
                <a:ea typeface="+mn-ea"/>
                <a:cs typeface="+mn-cs"/>
              </a:rPr>
              <a:t> so you must submit forms electronically to ensure immediate receipt.</a:t>
            </a:r>
          </a:p>
          <a:p>
            <a:endParaRPr lang="en-US" sz="1800" b="0" i="0" kern="1200" baseline="0" dirty="0">
              <a:solidFill>
                <a:schemeClr val="tx1"/>
              </a:solidFill>
              <a:effectLst/>
              <a:latin typeface="+mn-lt"/>
              <a:ea typeface="+mn-ea"/>
              <a:cs typeface="+mn-cs"/>
            </a:endParaRPr>
          </a:p>
          <a:p>
            <a:r>
              <a:rPr lang="en-US" sz="1800" b="0" i="0" kern="1200" baseline="0" dirty="0">
                <a:solidFill>
                  <a:schemeClr val="tx1"/>
                </a:solidFill>
                <a:effectLst/>
                <a:latin typeface="+mn-lt"/>
                <a:ea typeface="+mn-ea"/>
                <a:cs typeface="+mn-cs"/>
              </a:rPr>
              <a:t>S</a:t>
            </a:r>
            <a:r>
              <a:rPr lang="en-US" sz="1800" b="0" i="0" kern="1200" dirty="0">
                <a:solidFill>
                  <a:schemeClr val="tx1"/>
                </a:solidFill>
                <a:effectLst/>
                <a:latin typeface="+mn-lt"/>
                <a:ea typeface="+mn-ea"/>
                <a:cs typeface="+mn-cs"/>
              </a:rPr>
              <a:t>end documents by Fax to 312.641.7185 or attach to an email to  </a:t>
            </a:r>
            <a:r>
              <a:rPr lang="en-US" sz="1800" b="0" i="0" u="sng" kern="1200" dirty="0">
                <a:solidFill>
                  <a:schemeClr val="tx1"/>
                </a:solidFill>
                <a:effectLst/>
                <a:latin typeface="+mn-lt"/>
                <a:ea typeface="+mn-ea"/>
                <a:cs typeface="+mn-cs"/>
                <a:hlinkClick r:id="rId3"/>
              </a:rPr>
              <a:t>imaging@ctpf.org.</a:t>
            </a:r>
            <a:endParaRPr lang="en-US" sz="1800" b="0" i="0" u="none" kern="1200" baseline="0" dirty="0">
              <a:solidFill>
                <a:schemeClr val="tx1"/>
              </a:solidFill>
              <a:effectLst/>
              <a:latin typeface="+mn-lt"/>
              <a:ea typeface="+mn-ea"/>
              <a:cs typeface="+mn-cs"/>
            </a:endParaRPr>
          </a:p>
          <a:p>
            <a:endParaRPr lang="en-US" sz="1800" b="0" i="0" u="none" kern="1200" baseline="0" dirty="0">
              <a:solidFill>
                <a:schemeClr val="tx1"/>
              </a:solidFill>
              <a:effectLst/>
              <a:latin typeface="+mn-lt"/>
              <a:ea typeface="+mn-ea"/>
              <a:cs typeface="+mn-cs"/>
            </a:endParaRPr>
          </a:p>
          <a:p>
            <a:r>
              <a:rPr lang="en-US" sz="1800" b="0" i="0" kern="1200" baseline="0" dirty="0">
                <a:solidFill>
                  <a:schemeClr val="tx1"/>
                </a:solidFill>
                <a:effectLst/>
                <a:latin typeface="+mn-lt"/>
                <a:ea typeface="+mn-ea"/>
                <a:cs typeface="+mn-cs"/>
              </a:rPr>
              <a:t>After you send your forms electronically, you should also send them via U.S. mail so that we will have original signatures when needed.</a:t>
            </a:r>
            <a:endParaRPr lang="en-US" dirty="0"/>
          </a:p>
        </p:txBody>
      </p:sp>
      <p:sp>
        <p:nvSpPr>
          <p:cNvPr id="4" name="Header Placeholder 3"/>
          <p:cNvSpPr>
            <a:spLocks noGrp="1"/>
          </p:cNvSpPr>
          <p:nvPr>
            <p:ph type="hdr" sz="quarter" idx="10"/>
          </p:nvPr>
        </p:nvSpPr>
        <p:spPr/>
        <p:txBody>
          <a:bodyPr/>
          <a:lstStyle/>
          <a:p>
            <a:pPr>
              <a:defRPr/>
            </a:pPr>
            <a:r>
              <a:rPr lang="en-US"/>
              <a:t>Becoming Medicare eligible</a:t>
            </a:r>
            <a:endParaRPr lang="en-US" dirty="0"/>
          </a:p>
        </p:txBody>
      </p:sp>
      <p:sp>
        <p:nvSpPr>
          <p:cNvPr id="5" name="Date Placeholder 4"/>
          <p:cNvSpPr>
            <a:spLocks noGrp="1"/>
          </p:cNvSpPr>
          <p:nvPr>
            <p:ph type="dt" idx="11"/>
          </p:nvPr>
        </p:nvSpPr>
        <p:spPr/>
        <p:txBody>
          <a:bodyPr/>
          <a:lstStyle/>
          <a:p>
            <a:pPr>
              <a:defRPr/>
            </a:pPr>
            <a:r>
              <a:rPr lang="en-US"/>
              <a:t>CTPF 2018</a:t>
            </a:r>
            <a:endParaRPr lang="en-US" dirty="0"/>
          </a:p>
        </p:txBody>
      </p:sp>
      <p:sp>
        <p:nvSpPr>
          <p:cNvPr id="6" name="Slide Number Placeholder 5"/>
          <p:cNvSpPr>
            <a:spLocks noGrp="1"/>
          </p:cNvSpPr>
          <p:nvPr>
            <p:ph type="sldNum" sz="quarter" idx="12"/>
          </p:nvPr>
        </p:nvSpPr>
        <p:spPr/>
        <p:txBody>
          <a:bodyPr/>
          <a:lstStyle/>
          <a:p>
            <a:pPr>
              <a:defRPr/>
            </a:pPr>
            <a:fld id="{5B76C2F7-4985-4AC2-911B-1EF48BCA90ED}" type="slidenum">
              <a:rPr lang="en-US" smtClean="0"/>
              <a:pPr>
                <a:defRPr/>
              </a:pPr>
              <a:t>43</a:t>
            </a:fld>
            <a:endParaRPr lang="en-US" dirty="0"/>
          </a:p>
        </p:txBody>
      </p:sp>
    </p:spTree>
    <p:extLst>
      <p:ext uri="{BB962C8B-B14F-4D97-AF65-F5344CB8AC3E}">
        <p14:creationId xmlns:p14="http://schemas.microsoft.com/office/powerpoint/2010/main" val="41766760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spending tie with us today. This concludes our presentation. Happy Medicare Birthday!</a:t>
            </a:r>
          </a:p>
          <a:p>
            <a:endParaRPr lang="en-US" dirty="0"/>
          </a:p>
          <a:p>
            <a:r>
              <a:rPr lang="en-US" dirty="0"/>
              <a:t>Enjoy the rest </a:t>
            </a:r>
            <a:r>
              <a:rPr lang="en-US"/>
              <a:t>of your day!</a:t>
            </a:r>
            <a:endParaRPr lang="en-US" dirty="0"/>
          </a:p>
          <a:p>
            <a:endParaRPr lang="en-US" dirty="0"/>
          </a:p>
          <a:p>
            <a:r>
              <a:rPr lang="en-US" dirty="0"/>
              <a:t>We will continue with Q&amp;A. Please enter any questions in the Q&amp;A section.</a:t>
            </a:r>
          </a:p>
        </p:txBody>
      </p:sp>
      <p:sp>
        <p:nvSpPr>
          <p:cNvPr id="4" name="Slide Number Placeholder 3"/>
          <p:cNvSpPr>
            <a:spLocks noGrp="1"/>
          </p:cNvSpPr>
          <p:nvPr>
            <p:ph type="sldNum" sz="quarter" idx="10"/>
          </p:nvPr>
        </p:nvSpPr>
        <p:spPr/>
        <p:txBody>
          <a:bodyPr/>
          <a:lstStyle/>
          <a:p>
            <a:pPr>
              <a:defRPr/>
            </a:pPr>
            <a:fld id="{5B76C2F7-4985-4AC2-911B-1EF48BCA90ED}" type="slidenum">
              <a:rPr lang="en-US" smtClean="0"/>
              <a:pPr>
                <a:defRPr/>
              </a:pPr>
              <a:t>45</a:t>
            </a:fld>
            <a:endParaRPr lang="en-US" dirty="0"/>
          </a:p>
        </p:txBody>
      </p:sp>
      <p:sp>
        <p:nvSpPr>
          <p:cNvPr id="5" name="Header Placeholder 4"/>
          <p:cNvSpPr>
            <a:spLocks noGrp="1"/>
          </p:cNvSpPr>
          <p:nvPr>
            <p:ph type="hdr" sz="quarter" idx="11"/>
          </p:nvPr>
        </p:nvSpPr>
        <p:spPr/>
        <p:txBody>
          <a:bodyPr/>
          <a:lstStyle/>
          <a:p>
            <a:pPr>
              <a:defRPr/>
            </a:pPr>
            <a:r>
              <a:rPr lang="en-US" dirty="0"/>
              <a:t>Becoming Medicare eligible</a:t>
            </a:r>
          </a:p>
        </p:txBody>
      </p:sp>
      <p:sp>
        <p:nvSpPr>
          <p:cNvPr id="6" name="Date Placeholder 5"/>
          <p:cNvSpPr>
            <a:spLocks noGrp="1"/>
          </p:cNvSpPr>
          <p:nvPr>
            <p:ph type="dt" idx="12"/>
          </p:nvPr>
        </p:nvSpPr>
        <p:spPr/>
        <p:txBody>
          <a:bodyPr/>
          <a:lstStyle/>
          <a:p>
            <a:pPr>
              <a:defRPr/>
            </a:pPr>
            <a:r>
              <a:rPr lang="en-US" dirty="0"/>
              <a:t>CTPF 2018</a:t>
            </a:r>
          </a:p>
        </p:txBody>
      </p:sp>
    </p:spTree>
    <p:extLst>
      <p:ext uri="{BB962C8B-B14F-4D97-AF65-F5344CB8AC3E}">
        <p14:creationId xmlns:p14="http://schemas.microsoft.com/office/powerpoint/2010/main" val="2424277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1400" b="0" dirty="0">
                <a:latin typeface="+mn-lt"/>
              </a:rPr>
              <a:t>The best way to send documents to CTPF is electronically:</a:t>
            </a:r>
            <a:r>
              <a:rPr lang="en-US" sz="1400" b="0" baseline="0" dirty="0">
                <a:latin typeface="+mn-lt"/>
              </a:rPr>
              <a:t> </a:t>
            </a:r>
            <a:r>
              <a:rPr lang="en-US" sz="1600" b="0" dirty="0">
                <a:latin typeface="+mn-lt"/>
              </a:rPr>
              <a:t>Fax to 312.641.7185 or</a:t>
            </a:r>
            <a:r>
              <a:rPr lang="en-US" sz="1600" b="0" baseline="0" dirty="0">
                <a:latin typeface="+mn-lt"/>
              </a:rPr>
              <a:t> </a:t>
            </a:r>
            <a:r>
              <a:rPr lang="en-US" sz="1600" b="0" dirty="0"/>
              <a:t>E</a:t>
            </a:r>
            <a:r>
              <a:rPr lang="en-US" sz="1600" b="0" dirty="0">
                <a:latin typeface="+mn-lt"/>
              </a:rPr>
              <a:t>mail with attachment to imaging@ctpf.org </a:t>
            </a:r>
          </a:p>
          <a:p>
            <a:pPr marL="0" marR="0" indent="0" algn="l" defTabSz="914400" rtl="0" eaLnBrk="1" fontAlgn="auto" latinLnBrk="0" hangingPunct="1">
              <a:lnSpc>
                <a:spcPct val="100000"/>
              </a:lnSpc>
              <a:spcBef>
                <a:spcPts val="0"/>
              </a:spcBef>
              <a:spcAft>
                <a:spcPts val="1200"/>
              </a:spcAft>
              <a:buClrTx/>
              <a:buSzTx/>
              <a:buFontTx/>
              <a:buNone/>
              <a:tabLst/>
              <a:defRPr/>
            </a:pPr>
            <a:endParaRPr lang="en-US" sz="1600" b="0" dirty="0">
              <a:latin typeface="+mn-lt"/>
            </a:endParaRPr>
          </a:p>
          <a:p>
            <a:pPr marL="0" marR="0" indent="0" algn="l" defTabSz="914400" rtl="0" eaLnBrk="1" fontAlgn="auto" latinLnBrk="0" hangingPunct="1">
              <a:lnSpc>
                <a:spcPct val="100000"/>
              </a:lnSpc>
              <a:spcBef>
                <a:spcPts val="0"/>
              </a:spcBef>
              <a:spcAft>
                <a:spcPts val="1200"/>
              </a:spcAft>
              <a:buClrTx/>
              <a:buSzTx/>
              <a:buFontTx/>
              <a:buNone/>
              <a:tabLst/>
              <a:defRPr/>
            </a:pPr>
            <a:r>
              <a:rPr lang="en-US" sz="1400" b="0" dirty="0">
                <a:latin typeface="+mn-lt"/>
              </a:rPr>
              <a:t>We highly encourage electronic document submission.</a:t>
            </a:r>
            <a:r>
              <a:rPr lang="en-US" sz="1400" b="0" kern="1200" dirty="0">
                <a:solidFill>
                  <a:schemeClr val="tx1"/>
                </a:solidFill>
                <a:latin typeface="+mn-lt"/>
                <a:ea typeface="+mn-ea"/>
                <a:cs typeface="+mn-cs"/>
              </a:rPr>
              <a:t> You may also mail documents.</a:t>
            </a:r>
            <a:r>
              <a:rPr lang="en-US" sz="1400" b="0" kern="1200" baseline="0" dirty="0">
                <a:solidFill>
                  <a:schemeClr val="tx1"/>
                </a:solidFill>
                <a:latin typeface="+mn-lt"/>
                <a:ea typeface="+mn-ea"/>
                <a:cs typeface="+mn-cs"/>
              </a:rPr>
              <a:t> If you mail your documents, please allow for any delay in USPS delivery.</a:t>
            </a:r>
            <a:endParaRPr lang="en-US" sz="1400" b="0" kern="1200" dirty="0">
              <a:solidFill>
                <a:schemeClr val="tx1"/>
              </a:solidFill>
              <a:latin typeface="+mn-lt"/>
              <a:ea typeface="+mn-ea"/>
              <a:cs typeface="+mn-cs"/>
            </a:endParaRPr>
          </a:p>
          <a:p>
            <a:endParaRPr lang="en-US" sz="1400" b="0" i="0" kern="1200" dirty="0">
              <a:solidFill>
                <a:schemeClr val="tx1"/>
              </a:solidFill>
              <a:effectLst/>
              <a:latin typeface="+mn-lt"/>
              <a:ea typeface="+mn-ea"/>
              <a:cs typeface="+mn-cs"/>
            </a:endParaRPr>
          </a:p>
          <a:p>
            <a:r>
              <a:rPr lang="en-US" sz="1400" b="0" i="0" kern="1200" dirty="0">
                <a:solidFill>
                  <a:schemeClr val="tx1"/>
                </a:solidFill>
                <a:effectLst/>
                <a:latin typeface="+mn-lt"/>
                <a:ea typeface="+mn-ea"/>
                <a:cs typeface="+mn-cs"/>
              </a:rPr>
              <a:t>If you are submitting your enrollment forms, change of address</a:t>
            </a:r>
            <a:r>
              <a:rPr lang="en-US" sz="1400" b="0" i="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a:t>
            </a:r>
            <a:r>
              <a:rPr lang="en-US" sz="1400" b="0" i="0" kern="1200" dirty="0">
                <a:solidFill>
                  <a:schemeClr val="tx1"/>
                </a:solidFill>
                <a:effectLst/>
                <a:latin typeface="+mn-lt"/>
                <a:ea typeface="+mn-ea"/>
                <a:cs typeface="+mn-cs"/>
              </a:rPr>
              <a:t> direct deposit or any other submissions</a:t>
            </a:r>
            <a:r>
              <a:rPr lang="en-US" sz="1400" b="0" i="0"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a:t>
            </a:r>
            <a:r>
              <a:rPr lang="en-US" sz="1400" b="0" i="0" kern="1200" dirty="0">
                <a:solidFill>
                  <a:schemeClr val="tx1"/>
                </a:solidFill>
                <a:effectLst/>
                <a:latin typeface="+mn-lt"/>
                <a:ea typeface="+mn-ea"/>
                <a:cs typeface="+mn-cs"/>
              </a:rPr>
              <a:t> the best way to send documents is by Fax to 312.641.7185 or attach to an email and send to imaging@ctpf.org. </a:t>
            </a:r>
          </a:p>
          <a:p>
            <a:endParaRPr lang="en-US" sz="1400" b="0" i="0" kern="1200" dirty="0">
              <a:solidFill>
                <a:schemeClr val="tx1"/>
              </a:solidFill>
              <a:effectLst/>
              <a:latin typeface="+mn-lt"/>
              <a:ea typeface="+mn-ea"/>
              <a:cs typeface="+mn-cs"/>
            </a:endParaRPr>
          </a:p>
          <a:p>
            <a:r>
              <a:rPr lang="en-US" sz="1400" b="0" i="0" kern="1200" dirty="0">
                <a:solidFill>
                  <a:schemeClr val="tx1"/>
                </a:solidFill>
                <a:effectLst/>
                <a:latin typeface="+mn-lt"/>
                <a:ea typeface="+mn-ea"/>
                <a:cs typeface="+mn-cs"/>
              </a:rPr>
              <a:t>Due to remote operations, we do not have immediate access to US Mail at this time,</a:t>
            </a:r>
            <a:r>
              <a:rPr lang="en-US" sz="1400" b="0" i="0" kern="1200" baseline="0" dirty="0">
                <a:solidFill>
                  <a:schemeClr val="tx1"/>
                </a:solidFill>
                <a:effectLst/>
                <a:latin typeface="+mn-lt"/>
                <a:ea typeface="+mn-ea"/>
                <a:cs typeface="+mn-cs"/>
              </a:rPr>
              <a:t> so you should submit forms electronically to ensure immediate receipt. After you send your forms electronically, you should also send them via U.S. mail so that we will have original signatures when needed. </a:t>
            </a:r>
            <a:endParaRPr lang="en-US" sz="14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2866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lang="en-US" sz="1800" b="0" dirty="0"/>
              <a:t>Congratulations on this milestone! Turning age 65 is a milestone event for health insurance purposes as you become Medicare eligible. It is important to plan early. </a:t>
            </a:r>
          </a:p>
          <a:p>
            <a:pPr marL="0" indent="0">
              <a:spcBef>
                <a:spcPct val="0"/>
              </a:spcBef>
              <a:buFont typeface="Arial" charset="0"/>
              <a:buNone/>
            </a:pPr>
            <a:endParaRPr lang="en-US" dirty="0"/>
          </a:p>
          <a:p>
            <a:pPr marL="0" indent="0">
              <a:spcBef>
                <a:spcPct val="0"/>
              </a:spcBef>
              <a:buFont typeface="Arial" charset="0"/>
              <a:buNone/>
            </a:pPr>
            <a:r>
              <a:rPr lang="en-US" b="0" dirty="0"/>
              <a:t>What does this mean for you? It means that your CTPF pre-65 health insurance coverage, will end at the end of the month preceding your age 65.  If you turn 65 in 2022, you should begin the enrollment process in your Medicare Part A and Part B, 3 months prior to your age 65 begin. For example, if you turn age 65 in April 2022, you should start the enrollment process in January of 2022.</a:t>
            </a:r>
          </a:p>
          <a:p>
            <a:pPr marL="0" indent="0">
              <a:spcBef>
                <a:spcPct val="0"/>
              </a:spcBef>
              <a:buFont typeface="Arial" charset="0"/>
              <a:buNone/>
            </a:pPr>
            <a:endParaRPr lang="en-US" b="0" dirty="0"/>
          </a:p>
          <a:p>
            <a:pPr marL="0" indent="0">
              <a:spcBef>
                <a:spcPct val="0"/>
              </a:spcBef>
              <a:buFont typeface="Arial" charset="0"/>
              <a:buNone/>
            </a:pPr>
            <a:r>
              <a:rPr lang="en-US" b="0" dirty="0"/>
              <a:t>Please make sure to submit your applications and proof of Medicare to the Pension Fund no later than 1 month prior to your 65</a:t>
            </a:r>
            <a:r>
              <a:rPr lang="en-US" b="0" baseline="30000" dirty="0"/>
              <a:t>th</a:t>
            </a:r>
            <a:r>
              <a:rPr lang="en-US" b="0" dirty="0"/>
              <a:t> birthday month. We may need up to 30 days to setup your health insurance.</a:t>
            </a:r>
          </a:p>
          <a:p>
            <a:pPr marL="0" indent="0">
              <a:spcBef>
                <a:spcPct val="0"/>
              </a:spcBef>
              <a:buFont typeface="Arial" charset="0"/>
              <a:buNone/>
            </a:pPr>
            <a:endParaRPr lang="en-US" baseline="0" dirty="0"/>
          </a:p>
          <a:p>
            <a:r>
              <a:rPr lang="en-US" b="0" dirty="0"/>
              <a:t>If you have CPS COBRA;</a:t>
            </a:r>
          </a:p>
          <a:p>
            <a:pPr marL="298709" indent="-298709">
              <a:buFont typeface="Arial" charset="0"/>
              <a:buChar char="•"/>
            </a:pPr>
            <a:r>
              <a:rPr lang="en-US" b="0" dirty="0"/>
              <a:t>CPS will terminate your</a:t>
            </a:r>
            <a:r>
              <a:rPr lang="en-US" b="0" baseline="0" dirty="0"/>
              <a:t> COBRA</a:t>
            </a:r>
            <a:endParaRPr lang="en-US" b="0" dirty="0"/>
          </a:p>
          <a:p>
            <a:pPr marL="298709" indent="-298709">
              <a:buFont typeface="Arial" charset="0"/>
              <a:buChar char="•"/>
            </a:pPr>
            <a:r>
              <a:rPr lang="en-US" b="0" dirty="0"/>
              <a:t>You should enroll in Medicare and a CTPF plan</a:t>
            </a:r>
          </a:p>
          <a:p>
            <a:pPr marL="298709" indent="-298709">
              <a:buFont typeface="Arial" charset="0"/>
              <a:buChar char="•"/>
            </a:pPr>
            <a:r>
              <a:rPr lang="en-US" b="0" dirty="0"/>
              <a:t>COBRA subsidy ends</a:t>
            </a:r>
          </a:p>
          <a:p>
            <a:pPr marL="179226" indent="-179226">
              <a:spcBef>
                <a:spcPct val="0"/>
              </a:spcBef>
              <a:buFont typeface="Arial" charset="0"/>
              <a:buChar char="•"/>
            </a:pPr>
            <a:endParaRPr lang="en-US" dirty="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7A6A19-CDD5-46C2-AE54-6AF2F08F1B5A}" type="slidenum">
              <a:rPr lang="en-US"/>
              <a:pPr fontAlgn="base">
                <a:spcBef>
                  <a:spcPct val="0"/>
                </a:spcBef>
                <a:spcAft>
                  <a:spcPct val="0"/>
                </a:spcAft>
              </a:pPr>
              <a:t>6</a:t>
            </a:fld>
            <a:endParaRPr 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3928774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defRPr/>
            </a:pPr>
            <a:r>
              <a:rPr lang="en-US" b="0" dirty="0"/>
              <a:t>There are steps you must take. </a:t>
            </a:r>
          </a:p>
          <a:p>
            <a:pPr marL="0" marR="0" lvl="0" indent="0" algn="l" defTabSz="914400" rtl="0" eaLnBrk="1" fontAlgn="base" latinLnBrk="0" hangingPunct="1">
              <a:lnSpc>
                <a:spcPct val="100000"/>
              </a:lnSpc>
              <a:spcBef>
                <a:spcPct val="30000"/>
              </a:spcBef>
              <a:spcAft>
                <a:spcPct val="0"/>
              </a:spcAft>
              <a:buClrTx/>
              <a:buSzTx/>
              <a:buFont typeface="Arial" charset="0"/>
              <a:buNone/>
              <a:tabLst/>
              <a:defRPr/>
            </a:pPr>
            <a:endParaRPr lang="en-US" b="0" dirty="0"/>
          </a:p>
          <a:p>
            <a:pPr marL="0" marR="0" lvl="0" indent="0" algn="l" defTabSz="914400" rtl="0" eaLnBrk="1" fontAlgn="base" latinLnBrk="0" hangingPunct="1">
              <a:lnSpc>
                <a:spcPct val="100000"/>
              </a:lnSpc>
              <a:spcBef>
                <a:spcPct val="30000"/>
              </a:spcBef>
              <a:spcAft>
                <a:spcPct val="0"/>
              </a:spcAft>
              <a:buClrTx/>
              <a:buSzTx/>
              <a:buFont typeface="Arial" charset="0"/>
              <a:buNone/>
              <a:tabLst/>
              <a:defRPr/>
            </a:pPr>
            <a:r>
              <a:rPr lang="en-US" b="0" dirty="0"/>
              <a:t>First, you must enroll in Medicare Part A and Part B. </a:t>
            </a:r>
            <a:r>
              <a:rPr lang="en-US" sz="1800" b="0" kern="1200" dirty="0">
                <a:solidFill>
                  <a:schemeClr val="tx1"/>
                </a:solidFill>
                <a:effectLst/>
                <a:latin typeface="+mn-lt"/>
                <a:ea typeface="+mn-ea"/>
                <a:cs typeface="+mn-cs"/>
              </a:rPr>
              <a:t>Medicare becomes your primary insurance. </a:t>
            </a:r>
          </a:p>
          <a:p>
            <a:pPr marL="0" marR="0" lvl="0" indent="0" algn="l" defTabSz="914400" rtl="0" eaLnBrk="1" fontAlgn="base" latinLnBrk="0" hangingPunct="1">
              <a:lnSpc>
                <a:spcPct val="100000"/>
              </a:lnSpc>
              <a:spcBef>
                <a:spcPct val="30000"/>
              </a:spcBef>
              <a:spcAft>
                <a:spcPct val="0"/>
              </a:spcAft>
              <a:buClrTx/>
              <a:buSzTx/>
              <a:buFont typeface="Arial" charset="0"/>
              <a:buNone/>
              <a:tabLst/>
              <a:defRPr/>
            </a:pPr>
            <a:endParaRPr lang="en-US" b="0" dirty="0"/>
          </a:p>
          <a:p>
            <a:pPr marL="0" marR="0" lvl="0" indent="0" algn="l" defTabSz="914400" rtl="0" eaLnBrk="1" fontAlgn="base" latinLnBrk="0" hangingPunct="1">
              <a:lnSpc>
                <a:spcPct val="100000"/>
              </a:lnSpc>
              <a:spcBef>
                <a:spcPct val="30000"/>
              </a:spcBef>
              <a:spcAft>
                <a:spcPct val="0"/>
              </a:spcAft>
              <a:buClrTx/>
              <a:buSzTx/>
              <a:buFont typeface="Arial" charset="0"/>
              <a:buNone/>
              <a:tabLst/>
              <a:defRPr/>
            </a:pPr>
            <a:r>
              <a:rPr lang="en-US" b="0" dirty="0"/>
              <a:t>Contact the Social Security Administration and submit your application as mentioned, ideally 3 months before the month of your 65</a:t>
            </a:r>
            <a:r>
              <a:rPr lang="en-US" b="0" baseline="30000" dirty="0"/>
              <a:t>th</a:t>
            </a:r>
            <a:r>
              <a:rPr lang="en-US" b="0" dirty="0"/>
              <a:t> birthday. We recommend the sooner the better to avoid delays with processing of your Medicare enrollment.</a:t>
            </a:r>
          </a:p>
          <a:p>
            <a:pPr marL="0" marR="0" lvl="0" indent="0" algn="l" defTabSz="914400" rtl="0" eaLnBrk="1" fontAlgn="base" latinLnBrk="0" hangingPunct="1">
              <a:lnSpc>
                <a:spcPct val="100000"/>
              </a:lnSpc>
              <a:spcBef>
                <a:spcPct val="30000"/>
              </a:spcBef>
              <a:spcAft>
                <a:spcPct val="0"/>
              </a:spcAft>
              <a:buClrTx/>
              <a:buSzTx/>
              <a:buFont typeface="Arial" charset="0"/>
              <a:buNone/>
              <a:tabLst/>
              <a:defRPr/>
            </a:pPr>
            <a:endParaRPr lang="en-US" b="0" dirty="0"/>
          </a:p>
          <a:p>
            <a:pPr marL="0" marR="0" lvl="0" indent="0" algn="l" defTabSz="914400" rtl="0" eaLnBrk="1" fontAlgn="base" latinLnBrk="0" hangingPunct="1">
              <a:lnSpc>
                <a:spcPct val="100000"/>
              </a:lnSpc>
              <a:spcBef>
                <a:spcPct val="30000"/>
              </a:spcBef>
              <a:spcAft>
                <a:spcPct val="0"/>
              </a:spcAft>
              <a:buClrTx/>
              <a:buSzTx/>
              <a:buFont typeface="Arial" charset="0"/>
              <a:buNone/>
              <a:tabLst/>
              <a:defRPr/>
            </a:pPr>
            <a:r>
              <a:rPr lang="en-US" b="0" dirty="0"/>
              <a:t>Secondly, enroll in a Medicare Supplemental or Advantage plan. You have enrollment and plan options. That is, you may enroll in a CTPF-sponsored Medicare Advantage plan or you may choose to enroll in an outside plan.</a:t>
            </a:r>
          </a:p>
          <a:p>
            <a:pPr marL="0" indent="0">
              <a:buFont typeface="Arial" charset="0"/>
              <a:buNone/>
            </a:pPr>
            <a:endParaRPr lang="en-US" b="0" dirty="0"/>
          </a:p>
          <a:p>
            <a:pPr marL="0" indent="0">
              <a:buFont typeface="Arial" charset="0"/>
              <a:buNone/>
            </a:pPr>
            <a:r>
              <a:rPr lang="en-US" b="0" dirty="0"/>
              <a:t>CTPF-sponsored Medicare Advantage plans help pay the portion of claims that are not paid by Medicare for Medicare-approved coverage.</a:t>
            </a:r>
          </a:p>
          <a:p>
            <a:r>
              <a:rPr lang="en-US" sz="1800" b="1" kern="1200" dirty="0">
                <a:solidFill>
                  <a:schemeClr val="tx1"/>
                </a:solidFill>
                <a:effectLst/>
                <a:latin typeface="+mn-lt"/>
                <a:ea typeface="+mn-ea"/>
                <a:cs typeface="+mn-cs"/>
              </a:rPr>
              <a:t> </a:t>
            </a:r>
          </a:p>
          <a:p>
            <a:r>
              <a:rPr lang="en-US" sz="1800" b="0" kern="1200" dirty="0">
                <a:solidFill>
                  <a:schemeClr val="tx1"/>
                </a:solidFill>
                <a:effectLst/>
                <a:latin typeface="+mn-lt"/>
                <a:ea typeface="+mn-ea"/>
                <a:cs typeface="+mn-cs"/>
              </a:rPr>
              <a:t>Please note that you must be enrolled in Medicare part A &amp; B to be enrolled in one of CTPF plans offered. </a:t>
            </a:r>
          </a:p>
          <a:p>
            <a:r>
              <a:rPr lang="en-US" sz="1800" b="0" kern="1200" dirty="0">
                <a:solidFill>
                  <a:schemeClr val="tx1"/>
                </a:solidFill>
                <a:effectLst/>
                <a:latin typeface="+mn-lt"/>
                <a:ea typeface="+mn-ea"/>
                <a:cs typeface="+mn-cs"/>
              </a:rPr>
              <a:t> </a:t>
            </a:r>
          </a:p>
          <a:p>
            <a:r>
              <a:rPr lang="en-US" sz="1800" b="0" kern="1200" dirty="0">
                <a:solidFill>
                  <a:schemeClr val="tx1"/>
                </a:solidFill>
                <a:effectLst/>
                <a:latin typeface="+mn-lt"/>
                <a:ea typeface="+mn-ea"/>
                <a:cs typeface="+mn-cs"/>
              </a:rPr>
              <a:t>CTPF offers two Medicare plans: the United Healthcare Medicare Advantage PPO or the Humana Medicare Advantage HMO. </a:t>
            </a:r>
          </a:p>
          <a:p>
            <a:r>
              <a:rPr lang="en-US" sz="1800" b="0" kern="1200" dirty="0">
                <a:solidFill>
                  <a:schemeClr val="tx1"/>
                </a:solidFill>
                <a:effectLst/>
                <a:latin typeface="+mn-lt"/>
                <a:ea typeface="+mn-ea"/>
                <a:cs typeface="+mn-cs"/>
              </a:rPr>
              <a:t> </a:t>
            </a:r>
          </a:p>
          <a:p>
            <a:r>
              <a:rPr lang="en-US" sz="1800" b="0" kern="1200" dirty="0">
                <a:solidFill>
                  <a:schemeClr val="tx1"/>
                </a:solidFill>
                <a:effectLst/>
                <a:latin typeface="+mn-lt"/>
                <a:ea typeface="+mn-ea"/>
                <a:cs typeface="+mn-cs"/>
              </a:rPr>
              <a:t>We will discuss the plan features in later slides. Please also refer to your Health Insurance handbook for additional information.  Your Health Insurance handbook was mailed to your address on file in September.</a:t>
            </a:r>
          </a:p>
          <a:p>
            <a:r>
              <a:rPr lang="en-US" sz="1800" b="0" kern="1200" dirty="0">
                <a:solidFill>
                  <a:schemeClr val="tx1"/>
                </a:solidFill>
                <a:effectLst/>
                <a:latin typeface="+mn-lt"/>
                <a:ea typeface="+mn-ea"/>
                <a:cs typeface="+mn-cs"/>
              </a:rPr>
              <a:t> </a:t>
            </a:r>
          </a:p>
          <a:p>
            <a:r>
              <a:rPr lang="en-US" sz="1800" b="0" kern="1200" dirty="0">
                <a:solidFill>
                  <a:schemeClr val="tx1"/>
                </a:solidFill>
                <a:effectLst/>
                <a:latin typeface="+mn-lt"/>
                <a:ea typeface="+mn-ea"/>
                <a:cs typeface="+mn-cs"/>
              </a:rPr>
              <a:t>In order to enroll in a CTPF-sponsored Medicare Advantage plan, you must submit a CTPF enrollment form 350 and proof of Medicare enrollment (preferably a copy of your Medicare card or a Medicare reward letter), ideally at least one month before you turn 65. </a:t>
            </a:r>
          </a:p>
          <a:p>
            <a:pPr marL="20733" lvl="0" indent="0">
              <a:buFont typeface="Arial" charset="0"/>
              <a:buNone/>
            </a:pPr>
            <a:endParaRPr 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26935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b="0" i="0" dirty="0">
                <a:solidFill>
                  <a:srgbClr val="111111"/>
                </a:solidFill>
                <a:effectLst/>
                <a:latin typeface="Roboto" panose="02000000000000000000" pitchFamily="2" charset="0"/>
              </a:rPr>
              <a:t>The</a:t>
            </a:r>
            <a:r>
              <a:rPr lang="en-US" sz="2000" b="1" i="0" dirty="0">
                <a:solidFill>
                  <a:srgbClr val="111111"/>
                </a:solidFill>
                <a:effectLst/>
                <a:latin typeface="Roboto" panose="02000000000000000000" pitchFamily="2" charset="0"/>
              </a:rPr>
              <a:t> Centers for Medicare &amp; </a:t>
            </a:r>
            <a:r>
              <a:rPr lang="en-US" sz="2000" b="1" i="0" u="none" strike="noStrike" dirty="0">
                <a:solidFill>
                  <a:srgbClr val="1A0DAB"/>
                </a:solidFill>
                <a:effectLst/>
                <a:latin typeface="Roboto" panose="02000000000000000000" pitchFamily="2" charset="0"/>
                <a:hlinkClick r:id="rId3"/>
              </a:rPr>
              <a:t>Medicaid</a:t>
            </a:r>
            <a:r>
              <a:rPr lang="en-US" sz="2000" b="1" i="0" dirty="0">
                <a:solidFill>
                  <a:srgbClr val="111111"/>
                </a:solidFill>
                <a:effectLst/>
                <a:latin typeface="Roboto" panose="02000000000000000000" pitchFamily="2" charset="0"/>
              </a:rPr>
              <a:t> Services (CMS)</a:t>
            </a:r>
            <a:r>
              <a:rPr lang="en-US" sz="2000" b="0" i="0" dirty="0">
                <a:solidFill>
                  <a:srgbClr val="111111"/>
                </a:solidFill>
                <a:effectLst/>
                <a:latin typeface="Roboto" panose="02000000000000000000" pitchFamily="2" charset="0"/>
              </a:rPr>
              <a:t> is the federal agency that manages Medicare. </a:t>
            </a:r>
            <a:endParaRPr lang="en-US" sz="2000" b="1" kern="1200" dirty="0">
              <a:solidFill>
                <a:schemeClr val="tx1"/>
              </a:solidFill>
              <a:effectLst/>
              <a:latin typeface="+mn-lt"/>
              <a:ea typeface="+mn-ea"/>
              <a:cs typeface="+mn-cs"/>
            </a:endParaRPr>
          </a:p>
          <a:p>
            <a:endParaRPr lang="en-US" sz="2000" b="1"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Enrolling online is preferred</a:t>
            </a:r>
            <a:r>
              <a:rPr lang="en-US" sz="2000" b="0" kern="1200" dirty="0">
                <a:solidFill>
                  <a:schemeClr val="tx1"/>
                </a:solidFill>
                <a:effectLst/>
                <a:latin typeface="+mn-lt"/>
                <a:ea typeface="+mn-ea"/>
                <a:cs typeface="+mn-cs"/>
              </a:rPr>
              <a:t>. You will go to </a:t>
            </a:r>
            <a:r>
              <a:rPr lang="en-US" sz="2000" b="1" kern="1200" dirty="0">
                <a:solidFill>
                  <a:srgbClr val="FF0000"/>
                </a:solidFill>
                <a:effectLst/>
                <a:latin typeface="+mn-lt"/>
                <a:ea typeface="+mn-ea"/>
                <a:cs typeface="+mn-cs"/>
              </a:rPr>
              <a:t>www.medicare.gov </a:t>
            </a:r>
            <a:r>
              <a:rPr lang="en-US" sz="2000" b="0" kern="1200" dirty="0">
                <a:solidFill>
                  <a:schemeClr val="tx1"/>
                </a:solidFill>
                <a:effectLst/>
                <a:latin typeface="+mn-lt"/>
                <a:ea typeface="+mn-ea"/>
                <a:cs typeface="+mn-cs"/>
              </a:rPr>
              <a:t>and then create an account. There are instructions on the website on how to get started.</a:t>
            </a:r>
          </a:p>
          <a:p>
            <a:endParaRPr lang="en-US" sz="2000" b="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b="0" kern="1200" dirty="0">
                <a:solidFill>
                  <a:schemeClr val="tx1"/>
                </a:solidFill>
                <a:effectLst/>
                <a:latin typeface="+mn-lt"/>
                <a:ea typeface="+mn-ea"/>
                <a:cs typeface="+mn-cs"/>
              </a:rPr>
              <a:t>Most Social Security offices are open to the public Monday- Friday from 9 a.m. to 4:00 p.m. Except Federal holidays. Please contact your local Social Security office.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000" b="0" kern="1200" dirty="0">
              <a:solidFill>
                <a:schemeClr val="tx1"/>
              </a:solidFill>
              <a:effectLst/>
              <a:latin typeface="+mn-lt"/>
              <a:ea typeface="+mn-ea"/>
              <a:cs typeface="+mn-cs"/>
            </a:endParaRPr>
          </a:p>
          <a:p>
            <a:pPr lvl="0"/>
            <a:r>
              <a:rPr lang="en-US" sz="2000" b="0" kern="1200" dirty="0">
                <a:solidFill>
                  <a:schemeClr val="tx1"/>
                </a:solidFill>
                <a:effectLst/>
                <a:latin typeface="+mn-lt"/>
                <a:ea typeface="+mn-ea"/>
                <a:cs typeface="+mn-cs"/>
              </a:rPr>
              <a:t>You can earn 40 quarters through a spouse</a:t>
            </a:r>
          </a:p>
          <a:p>
            <a:pPr lvl="1"/>
            <a:r>
              <a:rPr lang="en-US" sz="2000" b="0" kern="1200" dirty="0">
                <a:solidFill>
                  <a:schemeClr val="tx1"/>
                </a:solidFill>
                <a:effectLst/>
                <a:latin typeface="+mn-lt"/>
                <a:ea typeface="+mn-ea"/>
                <a:cs typeface="+mn-cs"/>
              </a:rPr>
              <a:t>If currently married – and you’ve been married at least 1 year </a:t>
            </a:r>
          </a:p>
          <a:p>
            <a:pPr lvl="2"/>
            <a:r>
              <a:rPr lang="en-US" sz="2000" b="0" kern="1200" dirty="0">
                <a:solidFill>
                  <a:schemeClr val="tx1"/>
                </a:solidFill>
                <a:effectLst/>
                <a:latin typeface="+mn-lt"/>
                <a:ea typeface="+mn-ea"/>
                <a:cs typeface="+mn-cs"/>
              </a:rPr>
              <a:t>Your spouse must be Medicare eligible thru retirement (age 62) OR on disability for 2 years (spouse eligible when they turn 62) </a:t>
            </a:r>
          </a:p>
          <a:p>
            <a:pPr lvl="1"/>
            <a:r>
              <a:rPr lang="en-US" sz="2000" b="0" kern="1200" dirty="0">
                <a:solidFill>
                  <a:schemeClr val="tx1"/>
                </a:solidFill>
                <a:effectLst/>
                <a:latin typeface="+mn-lt"/>
                <a:ea typeface="+mn-ea"/>
                <a:cs typeface="+mn-cs"/>
              </a:rPr>
              <a:t>If divorced – and you were married at least 10 years (to a spouse who is living or deceased)</a:t>
            </a:r>
          </a:p>
          <a:p>
            <a:pPr lvl="2"/>
            <a:r>
              <a:rPr lang="en-US" sz="2000" b="0" kern="1200" dirty="0">
                <a:solidFill>
                  <a:schemeClr val="tx1"/>
                </a:solidFill>
                <a:effectLst/>
                <a:latin typeface="+mn-lt"/>
                <a:ea typeface="+mn-ea"/>
                <a:cs typeface="+mn-cs"/>
              </a:rPr>
              <a:t>Divorced person must have at least 30 quarters at the time of divorce</a:t>
            </a:r>
          </a:p>
          <a:p>
            <a:pPr lvl="2"/>
            <a:r>
              <a:rPr lang="en-US" sz="2000" b="0" kern="1200" dirty="0">
                <a:solidFill>
                  <a:schemeClr val="tx1"/>
                </a:solidFill>
                <a:effectLst/>
                <a:latin typeface="+mn-lt"/>
                <a:ea typeface="+mn-ea"/>
                <a:cs typeface="+mn-cs"/>
              </a:rPr>
              <a:t>Spouse must be Medicare eligible thru retirement (age 62) OR on disability for 2 years (spouse eligible when they turn 62) </a:t>
            </a:r>
          </a:p>
          <a:p>
            <a:pPr lvl="1"/>
            <a:r>
              <a:rPr lang="en-US" sz="2000" b="0" kern="1200" dirty="0">
                <a:solidFill>
                  <a:schemeClr val="tx1"/>
                </a:solidFill>
                <a:effectLst/>
                <a:latin typeface="+mn-lt"/>
                <a:ea typeface="+mn-ea"/>
                <a:cs typeface="+mn-cs"/>
              </a:rPr>
              <a:t>If widowed – and you were married at least 9 months before spouse died</a:t>
            </a:r>
          </a:p>
          <a:p>
            <a:pPr lvl="1"/>
            <a:r>
              <a:rPr lang="en-US" sz="2000" b="0" kern="1200" dirty="0">
                <a:solidFill>
                  <a:schemeClr val="tx1"/>
                </a:solidFill>
                <a:effectLst/>
                <a:latin typeface="+mn-lt"/>
                <a:ea typeface="+mn-ea"/>
                <a:cs typeface="+mn-cs"/>
              </a:rPr>
              <a:t>	It does not  matter if spouse has a Social Security benefit or not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000" b="0" kern="1200" dirty="0">
              <a:solidFill>
                <a:schemeClr val="tx1"/>
              </a:solidFill>
              <a:effectLst/>
              <a:latin typeface="+mn-lt"/>
              <a:ea typeface="+mn-ea"/>
              <a:cs typeface="+mn-cs"/>
            </a:endParaRPr>
          </a:p>
          <a:p>
            <a:endParaRPr lang="en-US" sz="2000" b="0" kern="1200" dirty="0">
              <a:solidFill>
                <a:schemeClr val="tx1"/>
              </a:solidFill>
              <a:effectLst/>
              <a:latin typeface="+mn-lt"/>
              <a:ea typeface="+mn-ea"/>
              <a:cs typeface="+mn-cs"/>
            </a:endParaRPr>
          </a:p>
          <a:p>
            <a:r>
              <a:rPr lang="en-US" sz="2000" b="0" kern="1200" dirty="0">
                <a:solidFill>
                  <a:schemeClr val="tx1"/>
                </a:solidFill>
                <a:effectLst/>
                <a:latin typeface="+mn-lt"/>
                <a:ea typeface="+mn-ea"/>
                <a:cs typeface="+mn-cs"/>
              </a:rPr>
              <a:t>If applying by mail, there is usually a four- to six- weeks turnaround time. We encourage you to start applying 90 days before your 65</a:t>
            </a:r>
            <a:r>
              <a:rPr lang="en-US" sz="2000" b="0" kern="1200" baseline="30000" dirty="0">
                <a:solidFill>
                  <a:schemeClr val="tx1"/>
                </a:solidFill>
                <a:effectLst/>
                <a:latin typeface="+mn-lt"/>
                <a:ea typeface="+mn-ea"/>
                <a:cs typeface="+mn-cs"/>
              </a:rPr>
              <a:t>th</a:t>
            </a:r>
            <a:r>
              <a:rPr lang="en-US" sz="2000" b="0" kern="1200" dirty="0">
                <a:solidFill>
                  <a:schemeClr val="tx1"/>
                </a:solidFill>
                <a:effectLst/>
                <a:latin typeface="+mn-lt"/>
                <a:ea typeface="+mn-ea"/>
                <a:cs typeface="+mn-cs"/>
              </a:rPr>
              <a:t> birthday and to consider USPS delays. </a:t>
            </a:r>
          </a:p>
          <a:p>
            <a:pPr>
              <a:spcBef>
                <a:spcPct val="0"/>
              </a:spcBef>
            </a:pPr>
            <a:endParaRPr lang="en-US" dirty="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5B5A21-3303-4829-B16B-BB390549EA56}" type="slidenum">
              <a:rPr lang="en-US"/>
              <a:pPr fontAlgn="base">
                <a:spcBef>
                  <a:spcPct val="0"/>
                </a:spcBef>
                <a:spcAft>
                  <a:spcPct val="0"/>
                </a:spcAft>
              </a:pPr>
              <a:t>8</a:t>
            </a:fld>
            <a:endParaRPr lang="en-US" dirty="0"/>
          </a:p>
        </p:txBody>
      </p:sp>
      <p:sp>
        <p:nvSpPr>
          <p:cNvPr id="2" name="Header Placeholder 1"/>
          <p:cNvSpPr>
            <a:spLocks noGrp="1"/>
          </p:cNvSpPr>
          <p:nvPr>
            <p:ph type="hdr" sz="quarter" idx="10"/>
          </p:nvPr>
        </p:nvSpPr>
        <p:spPr/>
        <p:txBody>
          <a:bodyPr/>
          <a:lstStyle/>
          <a:p>
            <a:pPr>
              <a:defRPr/>
            </a:pPr>
            <a:r>
              <a:rPr lang="en-US" dirty="0"/>
              <a:t>Becoming Medicare eligible</a:t>
            </a:r>
          </a:p>
        </p:txBody>
      </p:sp>
      <p:sp>
        <p:nvSpPr>
          <p:cNvPr id="3" name="Date Placeholder 2"/>
          <p:cNvSpPr>
            <a:spLocks noGrp="1"/>
          </p:cNvSpPr>
          <p:nvPr>
            <p:ph type="dt" idx="11"/>
          </p:nvPr>
        </p:nvSpPr>
        <p:spPr/>
        <p:txBody>
          <a:bodyPr/>
          <a:lstStyle/>
          <a:p>
            <a:pPr>
              <a:defRPr/>
            </a:pPr>
            <a:r>
              <a:rPr lang="en-US" dirty="0"/>
              <a:t>CTPF 2018</a:t>
            </a:r>
          </a:p>
        </p:txBody>
      </p:sp>
    </p:spTree>
    <p:extLst>
      <p:ext uri="{BB962C8B-B14F-4D97-AF65-F5344CB8AC3E}">
        <p14:creationId xmlns:p14="http://schemas.microsoft.com/office/powerpoint/2010/main" val="2398414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Social Security offers a full array of services that can be completed online. Please visit </a:t>
            </a:r>
            <a:r>
              <a:rPr lang="en-US" b="1" dirty="0"/>
              <a:t>www.ssa.gov </a:t>
            </a:r>
            <a:r>
              <a:rPr lang="en-US" b="0" dirty="0"/>
              <a:t>to initiate your enrollment process in Medicare Part A and Part B. </a:t>
            </a:r>
          </a:p>
        </p:txBody>
      </p:sp>
      <p:sp>
        <p:nvSpPr>
          <p:cNvPr id="4" name="Header Placeholder 3"/>
          <p:cNvSpPr>
            <a:spLocks noGrp="1"/>
          </p:cNvSpPr>
          <p:nvPr>
            <p:ph type="hdr" sz="quarter"/>
          </p:nvPr>
        </p:nvSpPr>
        <p:spPr/>
        <p:txBody>
          <a:bodyPr/>
          <a:lstStyle/>
          <a:p>
            <a:pPr>
              <a:defRPr/>
            </a:pPr>
            <a:r>
              <a:rPr lang="en-US"/>
              <a:t>Becoming Medicare eligible</a:t>
            </a:r>
            <a:endParaRPr lang="en-US" dirty="0"/>
          </a:p>
        </p:txBody>
      </p:sp>
      <p:sp>
        <p:nvSpPr>
          <p:cNvPr id="5" name="Date Placeholder 4"/>
          <p:cNvSpPr>
            <a:spLocks noGrp="1"/>
          </p:cNvSpPr>
          <p:nvPr>
            <p:ph type="dt" idx="1"/>
          </p:nvPr>
        </p:nvSpPr>
        <p:spPr/>
        <p:txBody>
          <a:bodyPr/>
          <a:lstStyle/>
          <a:p>
            <a:pPr>
              <a:defRPr/>
            </a:pPr>
            <a:r>
              <a:rPr lang="en-US"/>
              <a:t>CTPF 2018</a:t>
            </a:r>
            <a:endParaRPr lang="en-US" dirty="0"/>
          </a:p>
        </p:txBody>
      </p:sp>
      <p:sp>
        <p:nvSpPr>
          <p:cNvPr id="6" name="Slide Number Placeholder 5"/>
          <p:cNvSpPr>
            <a:spLocks noGrp="1"/>
          </p:cNvSpPr>
          <p:nvPr>
            <p:ph type="sldNum" sz="quarter" idx="5"/>
          </p:nvPr>
        </p:nvSpPr>
        <p:spPr/>
        <p:txBody>
          <a:bodyPr/>
          <a:lstStyle/>
          <a:p>
            <a:pPr>
              <a:defRPr/>
            </a:pPr>
            <a:fld id="{5B76C2F7-4985-4AC2-911B-1EF48BCA90ED}" type="slidenum">
              <a:rPr lang="en-US" smtClean="0"/>
              <a:pPr>
                <a:defRPr/>
              </a:pPr>
              <a:t>9</a:t>
            </a:fld>
            <a:endParaRPr lang="en-US" dirty="0"/>
          </a:p>
        </p:txBody>
      </p:sp>
    </p:spTree>
    <p:extLst>
      <p:ext uri="{BB962C8B-B14F-4D97-AF65-F5344CB8AC3E}">
        <p14:creationId xmlns:p14="http://schemas.microsoft.com/office/powerpoint/2010/main" val="2085042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18288" y="-76200"/>
            <a:ext cx="9296400" cy="6948222"/>
            <a:chOff x="-18288" y="-76200"/>
            <a:chExt cx="9296400" cy="6948222"/>
          </a:xfrm>
        </p:grpSpPr>
        <p:pic>
          <p:nvPicPr>
            <p:cNvPr id="9" name="Picture 2"/>
            <p:cNvPicPr>
              <a:picLocks noChangeAspect="1" noChangeArrowheads="1"/>
            </p:cNvPicPr>
            <p:nvPr userDrawn="1"/>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r="20386" b="19176"/>
            <a:stretch/>
          </p:blipFill>
          <p:spPr bwMode="auto">
            <a:xfrm>
              <a:off x="-18288" y="-76200"/>
              <a:ext cx="9296400" cy="694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65"/>
            <a:stretch/>
          </p:blipFill>
          <p:spPr>
            <a:xfrm>
              <a:off x="304800" y="5738686"/>
              <a:ext cx="2286000" cy="595058"/>
            </a:xfrm>
            <a:prstGeom prst="rect">
              <a:avLst/>
            </a:prstGeom>
          </p:spPr>
        </p:pic>
        <p:pic>
          <p:nvPicPr>
            <p:cNvPr id="11" name="Picture 10"/>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t="77144" b="-5628"/>
            <a:stretch/>
          </p:blipFill>
          <p:spPr>
            <a:xfrm>
              <a:off x="316992" y="6333744"/>
              <a:ext cx="2286000" cy="219456"/>
            </a:xfrm>
            <a:prstGeom prst="rect">
              <a:avLst/>
            </a:prstGeom>
          </p:spPr>
        </p:pic>
      </p:grpSp>
      <p:sp>
        <p:nvSpPr>
          <p:cNvPr id="12" name="Rectangle 11"/>
          <p:cNvSpPr/>
          <p:nvPr userDrawn="1"/>
        </p:nvSpPr>
        <p:spPr>
          <a:xfrm>
            <a:off x="0" y="-76200"/>
            <a:ext cx="9296400" cy="6934200"/>
          </a:xfrm>
          <a:prstGeom prst="rect">
            <a:avLst/>
          </a:prstGeom>
          <a:blipFill dpi="0" rotWithShape="1">
            <a:blip r:embed="rId4">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1122363"/>
            <a:ext cx="6858000" cy="2387600"/>
          </a:xfrm>
        </p:spPr>
        <p:txBody>
          <a:bodyPr anchor="b"/>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04800" y="3602038"/>
            <a:ext cx="6858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781800" y="5867400"/>
            <a:ext cx="2057400" cy="365125"/>
          </a:xfrm>
        </p:spPr>
        <p:txBody>
          <a:bodyPr/>
          <a:lstStyle>
            <a:lvl1pPr algn="r">
              <a:defRPr/>
            </a:lvl1pPr>
          </a:lstStyle>
          <a:p>
            <a:fld id="{E631EE3D-E49A-4BEF-AEEE-2319C31B249E}" type="datetime1">
              <a:rPr lang="en-US" smtClean="0"/>
              <a:t>1/19/2022</a:t>
            </a:fld>
            <a:endParaRPr lang="en-US" dirty="0"/>
          </a:p>
        </p:txBody>
      </p:sp>
      <p:sp>
        <p:nvSpPr>
          <p:cNvPr id="5" name="Footer Placeholder 4"/>
          <p:cNvSpPr>
            <a:spLocks noGrp="1"/>
          </p:cNvSpPr>
          <p:nvPr>
            <p:ph type="ftr" sz="quarter" idx="11"/>
          </p:nvPr>
        </p:nvSpPr>
        <p:spPr>
          <a:xfrm>
            <a:off x="3467100" y="6356350"/>
            <a:ext cx="3086100"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a:off x="6762750" y="6356350"/>
            <a:ext cx="2057400" cy="365125"/>
          </a:xfrm>
        </p:spPr>
        <p:txBody>
          <a:bodyPr/>
          <a:lstStyle/>
          <a:p>
            <a:fld id="{616AF2F3-25B2-4BB2-ACDD-6440E37D8C73}" type="slidenum">
              <a:rPr lang="en-US" smtClean="0"/>
              <a:t>‹#›</a:t>
            </a:fld>
            <a:endParaRPr lang="en-US" dirty="0"/>
          </a:p>
        </p:txBody>
      </p:sp>
      <p:cxnSp>
        <p:nvCxnSpPr>
          <p:cNvPr id="8" name="Straight Connector 7"/>
          <p:cNvCxnSpPr/>
          <p:nvPr userDrawn="1"/>
        </p:nvCxnSpPr>
        <p:spPr>
          <a:xfrm>
            <a:off x="304800" y="3433762"/>
            <a:ext cx="8305800" cy="0"/>
          </a:xfrm>
          <a:prstGeom prst="line">
            <a:avLst/>
          </a:prstGeom>
          <a:ln w="381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65"/>
          <a:stretch/>
        </p:blipFill>
        <p:spPr>
          <a:xfrm>
            <a:off x="304800" y="5729542"/>
            <a:ext cx="2286000" cy="595058"/>
          </a:xfrm>
          <a:prstGeom prst="rect">
            <a:avLst/>
          </a:prstGeom>
        </p:spPr>
      </p:pic>
      <p:pic>
        <p:nvPicPr>
          <p:cNvPr id="14" name="Picture 13"/>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t="77144" b="-5628"/>
          <a:stretch/>
        </p:blipFill>
        <p:spPr>
          <a:xfrm>
            <a:off x="316992" y="6333744"/>
            <a:ext cx="2286000" cy="219456"/>
          </a:xfrm>
          <a:prstGeom prst="rect">
            <a:avLst/>
          </a:prstGeom>
        </p:spPr>
      </p:pic>
    </p:spTree>
    <p:extLst>
      <p:ext uri="{BB962C8B-B14F-4D97-AF65-F5344CB8AC3E}">
        <p14:creationId xmlns:p14="http://schemas.microsoft.com/office/powerpoint/2010/main" val="4091834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5778C7-88F2-4CD5-AF87-AFA8257C40E8}" type="datetime1">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6AF2F3-25B2-4BB2-ACDD-6440E37D8C73}" type="slidenum">
              <a:rPr lang="en-US" smtClean="0"/>
              <a:t>‹#›</a:t>
            </a:fld>
            <a:endParaRPr lang="en-US" dirty="0"/>
          </a:p>
        </p:txBody>
      </p:sp>
      <p:pic>
        <p:nvPicPr>
          <p:cNvPr id="10" name="Picture 3"/>
          <p:cNvPicPr>
            <a:picLocks noChangeAspect="1" noChangeArrowheads="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b="95851"/>
          <a:stretch/>
        </p:blipFill>
        <p:spPr bwMode="auto">
          <a:xfrm>
            <a:off x="-58271" y="1295400"/>
            <a:ext cx="9259888" cy="7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62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75E59-9BA3-44B8-9D01-8CBC43D15512}" type="datetime1">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6AF2F3-25B2-4BB2-ACDD-6440E37D8C73}" type="slidenum">
              <a:rPr lang="en-US" smtClean="0"/>
              <a:t>‹#›</a:t>
            </a:fld>
            <a:endParaRPr lang="en-US" dirty="0"/>
          </a:p>
        </p:txBody>
      </p:sp>
    </p:spTree>
    <p:extLst>
      <p:ext uri="{BB962C8B-B14F-4D97-AF65-F5344CB8AC3E}">
        <p14:creationId xmlns:p14="http://schemas.microsoft.com/office/powerpoint/2010/main" val="3609226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DD65D81-B3B4-47B3-AE88-64E6D983DC6A}" type="datetime1">
              <a:rPr lang="en-US" smtClean="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4D96CA-A3FD-4590-828F-4320B0F9102B}" type="slidenum">
              <a:rPr lang="en-US" smtClean="0"/>
              <a:t>‹#›</a:t>
            </a:fld>
            <a:endParaRPr lang="en-US" dirty="0"/>
          </a:p>
        </p:txBody>
      </p:sp>
    </p:spTree>
    <p:extLst>
      <p:ext uri="{BB962C8B-B14F-4D97-AF65-F5344CB8AC3E}">
        <p14:creationId xmlns:p14="http://schemas.microsoft.com/office/powerpoint/2010/main" val="783622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3" name="Title 1"/>
          <p:cNvSpPr>
            <a:spLocks noGrp="1"/>
          </p:cNvSpPr>
          <p:nvPr>
            <p:ph type="title"/>
          </p:nvPr>
        </p:nvSpPr>
        <p:spPr>
          <a:xfrm>
            <a:off x="457200" y="533400"/>
            <a:ext cx="8229600" cy="990600"/>
          </a:xfrm>
        </p:spPr>
        <p:txBody>
          <a:bodyPr/>
          <a:lstStyle/>
          <a:p>
            <a:r>
              <a:rPr lang="en-US" dirty="0"/>
              <a:t>Click to edit Master title style</a:t>
            </a:r>
          </a:p>
        </p:txBody>
      </p:sp>
      <p:sp>
        <p:nvSpPr>
          <p:cNvPr id="8" name="Slide Number Placeholder 5"/>
          <p:cNvSpPr>
            <a:spLocks noGrp="1"/>
          </p:cNvSpPr>
          <p:nvPr>
            <p:ph type="sldNum" sz="quarter" idx="12"/>
          </p:nvPr>
        </p:nvSpPr>
        <p:spPr>
          <a:xfrm>
            <a:off x="8534400" y="6172200"/>
            <a:ext cx="1066800" cy="329184"/>
          </a:xfrm>
        </p:spPr>
        <p:txBody>
          <a:bodyPr/>
          <a:lstStyle>
            <a:lvl1pPr>
              <a:defRPr>
                <a:solidFill>
                  <a:srgbClr val="046C33"/>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464861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381000"/>
            <a:ext cx="8229600" cy="990600"/>
          </a:xfrm>
        </p:spPr>
        <p:txBody>
          <a:bodyPr/>
          <a:lstStyle/>
          <a:p>
            <a:r>
              <a:rPr lang="en-US" dirty="0"/>
              <a:t>CLICK TO EDIT MASTER TITLE STYLE</a:t>
            </a:r>
          </a:p>
        </p:txBody>
      </p:sp>
    </p:spTree>
    <p:extLst>
      <p:ext uri="{BB962C8B-B14F-4D97-AF65-F5344CB8AC3E}">
        <p14:creationId xmlns:p14="http://schemas.microsoft.com/office/powerpoint/2010/main" val="3180227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381000"/>
            <a:ext cx="8229600" cy="990600"/>
          </a:xfrm>
        </p:spPr>
        <p:txBody>
          <a:bodyPr/>
          <a:lstStyle/>
          <a:p>
            <a:r>
              <a:rPr lang="en-US" dirty="0"/>
              <a:t>CLICK TO EDIT MASTER TITLE STYLE</a:t>
            </a:r>
          </a:p>
        </p:txBody>
      </p:sp>
    </p:spTree>
    <p:extLst>
      <p:ext uri="{BB962C8B-B14F-4D97-AF65-F5344CB8AC3E}">
        <p14:creationId xmlns:p14="http://schemas.microsoft.com/office/powerpoint/2010/main" val="3113604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0718DC-592F-4DB8-ACF4-37CCAF86C937}" type="datetime1">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77895-5F29-4EAD-BC0D-2282E27B497B}" type="slidenum">
              <a:rPr lang="en-US" smtClean="0"/>
              <a:t>‹#›</a:t>
            </a:fld>
            <a:endParaRPr lang="en-US" dirty="0"/>
          </a:p>
        </p:txBody>
      </p:sp>
    </p:spTree>
    <p:extLst>
      <p:ext uri="{BB962C8B-B14F-4D97-AF65-F5344CB8AC3E}">
        <p14:creationId xmlns:p14="http://schemas.microsoft.com/office/powerpoint/2010/main" val="3994478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4915AE-A2BF-4CDE-B73D-2EDE1DE8DF1F}" type="datetime1">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77895-5F29-4EAD-BC0D-2282E27B497B}" type="slidenum">
              <a:rPr lang="en-US" smtClean="0"/>
              <a:t>‹#›</a:t>
            </a:fld>
            <a:endParaRPr lang="en-US" dirty="0"/>
          </a:p>
        </p:txBody>
      </p:sp>
    </p:spTree>
    <p:extLst>
      <p:ext uri="{BB962C8B-B14F-4D97-AF65-F5344CB8AC3E}">
        <p14:creationId xmlns:p14="http://schemas.microsoft.com/office/powerpoint/2010/main" val="2125794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9A101-6BA0-41C1-884B-C3A5EB71A904}" type="datetime1">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77895-5F29-4EAD-BC0D-2282E27B497B}" type="slidenum">
              <a:rPr lang="en-US" smtClean="0"/>
              <a:t>‹#›</a:t>
            </a:fld>
            <a:endParaRPr lang="en-US" dirty="0"/>
          </a:p>
        </p:txBody>
      </p:sp>
    </p:spTree>
    <p:extLst>
      <p:ext uri="{BB962C8B-B14F-4D97-AF65-F5344CB8AC3E}">
        <p14:creationId xmlns:p14="http://schemas.microsoft.com/office/powerpoint/2010/main" val="2934010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FC68D4-0BAC-4466-982F-4842F2B3FBEA}" type="datetime1">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77895-5F29-4EAD-BC0D-2282E27B497B}" type="slidenum">
              <a:rPr lang="en-US" smtClean="0"/>
              <a:t>‹#›</a:t>
            </a:fld>
            <a:endParaRPr lang="en-US" dirty="0"/>
          </a:p>
        </p:txBody>
      </p:sp>
    </p:spTree>
    <p:extLst>
      <p:ext uri="{BB962C8B-B14F-4D97-AF65-F5344CB8AC3E}">
        <p14:creationId xmlns:p14="http://schemas.microsoft.com/office/powerpoint/2010/main" val="148286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855C44-6B48-4718-BFBF-32D3A8D7C618}" type="datetime1">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6AF2F3-25B2-4BB2-ACDD-6440E37D8C73}" type="slidenum">
              <a:rPr lang="en-US" smtClean="0"/>
              <a:t>‹#›</a:t>
            </a:fld>
            <a:endParaRPr lang="en-US" dirty="0"/>
          </a:p>
        </p:txBody>
      </p:sp>
      <p:pic>
        <p:nvPicPr>
          <p:cNvPr id="9" name="Picture 3"/>
          <p:cNvPicPr>
            <a:picLocks noChangeAspect="1" noChangeArrowheads="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b="95851"/>
          <a:stretch/>
        </p:blipFill>
        <p:spPr bwMode="auto">
          <a:xfrm>
            <a:off x="-58271" y="1295400"/>
            <a:ext cx="9259888" cy="7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756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68D45A-B4D5-4F1B-B544-A68CA8248BFF}" type="datetime1">
              <a:rPr lang="en-US" smtClean="0"/>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C77895-5F29-4EAD-BC0D-2282E27B497B}" type="slidenum">
              <a:rPr lang="en-US" smtClean="0"/>
              <a:t>‹#›</a:t>
            </a:fld>
            <a:endParaRPr lang="en-US" dirty="0"/>
          </a:p>
        </p:txBody>
      </p:sp>
    </p:spTree>
    <p:extLst>
      <p:ext uri="{BB962C8B-B14F-4D97-AF65-F5344CB8AC3E}">
        <p14:creationId xmlns:p14="http://schemas.microsoft.com/office/powerpoint/2010/main" val="3756281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C47BBA-410D-4465-9CDC-2ED00D88130F}" type="datetime1">
              <a:rPr lang="en-US" smtClean="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C77895-5F29-4EAD-BC0D-2282E27B497B}" type="slidenum">
              <a:rPr lang="en-US" smtClean="0"/>
              <a:t>‹#›</a:t>
            </a:fld>
            <a:endParaRPr lang="en-US" dirty="0"/>
          </a:p>
        </p:txBody>
      </p:sp>
    </p:spTree>
    <p:extLst>
      <p:ext uri="{BB962C8B-B14F-4D97-AF65-F5344CB8AC3E}">
        <p14:creationId xmlns:p14="http://schemas.microsoft.com/office/powerpoint/2010/main" val="4294235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5718F-BDEF-4509-B650-71D681DD0F5B}" type="datetime1">
              <a:rPr lang="en-US" smtClean="0"/>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C77895-5F29-4EAD-BC0D-2282E27B497B}" type="slidenum">
              <a:rPr lang="en-US" smtClean="0"/>
              <a:t>‹#›</a:t>
            </a:fld>
            <a:endParaRPr lang="en-US" dirty="0"/>
          </a:p>
        </p:txBody>
      </p:sp>
    </p:spTree>
    <p:extLst>
      <p:ext uri="{BB962C8B-B14F-4D97-AF65-F5344CB8AC3E}">
        <p14:creationId xmlns:p14="http://schemas.microsoft.com/office/powerpoint/2010/main" val="4047918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1E8867-4BA1-47F3-8940-6254B6541FBB}" type="datetime1">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77895-5F29-4EAD-BC0D-2282E27B497B}" type="slidenum">
              <a:rPr lang="en-US" smtClean="0"/>
              <a:t>‹#›</a:t>
            </a:fld>
            <a:endParaRPr lang="en-US" dirty="0"/>
          </a:p>
        </p:txBody>
      </p:sp>
    </p:spTree>
    <p:extLst>
      <p:ext uri="{BB962C8B-B14F-4D97-AF65-F5344CB8AC3E}">
        <p14:creationId xmlns:p14="http://schemas.microsoft.com/office/powerpoint/2010/main" val="103801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887FD9-8BDA-448D-947F-4D193C100D7F}" type="datetime1">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77895-5F29-4EAD-BC0D-2282E27B497B}" type="slidenum">
              <a:rPr lang="en-US" smtClean="0"/>
              <a:t>‹#›</a:t>
            </a:fld>
            <a:endParaRPr lang="en-US" dirty="0"/>
          </a:p>
        </p:txBody>
      </p:sp>
    </p:spTree>
    <p:extLst>
      <p:ext uri="{BB962C8B-B14F-4D97-AF65-F5344CB8AC3E}">
        <p14:creationId xmlns:p14="http://schemas.microsoft.com/office/powerpoint/2010/main" val="3921674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97ED6D-BEE6-4939-90DD-4365DDF62ED2}" type="datetime1">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77895-5F29-4EAD-BC0D-2282E27B497B}" type="slidenum">
              <a:rPr lang="en-US" smtClean="0"/>
              <a:t>‹#›</a:t>
            </a:fld>
            <a:endParaRPr lang="en-US" dirty="0"/>
          </a:p>
        </p:txBody>
      </p:sp>
    </p:spTree>
    <p:extLst>
      <p:ext uri="{BB962C8B-B14F-4D97-AF65-F5344CB8AC3E}">
        <p14:creationId xmlns:p14="http://schemas.microsoft.com/office/powerpoint/2010/main" val="3961337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676399"/>
            <a:ext cx="1971675" cy="45005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904999"/>
            <a:ext cx="5762625" cy="4271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0F8B305-6007-4EC3-9A48-B41547B1ED58}" type="datetime1">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77895-5F29-4EAD-BC0D-2282E27B497B}" type="slidenum">
              <a:rPr lang="en-US" smtClean="0"/>
              <a:t>‹#›</a:t>
            </a:fld>
            <a:endParaRPr lang="en-US" dirty="0"/>
          </a:p>
        </p:txBody>
      </p:sp>
    </p:spTree>
    <p:extLst>
      <p:ext uri="{BB962C8B-B14F-4D97-AF65-F5344CB8AC3E}">
        <p14:creationId xmlns:p14="http://schemas.microsoft.com/office/powerpoint/2010/main" val="2121160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20386" b="19176"/>
          <a:stretch/>
        </p:blipFill>
        <p:spPr bwMode="auto">
          <a:xfrm>
            <a:off x="-18288" y="-76200"/>
            <a:ext cx="9296400" cy="694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userDrawn="1"/>
        </p:nvSpPr>
        <p:spPr>
          <a:xfrm>
            <a:off x="0" y="-76200"/>
            <a:ext cx="9296400" cy="6934200"/>
          </a:xfrm>
          <a:prstGeom prst="rect">
            <a:avLst/>
          </a:prstGeom>
          <a:blipFill dpi="0" rotWithShape="1">
            <a:blip r:embed="rId3">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709738"/>
            <a:ext cx="78867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04800"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400800" y="5867400"/>
            <a:ext cx="2057400" cy="365125"/>
          </a:xfrm>
        </p:spPr>
        <p:txBody>
          <a:bodyPr/>
          <a:lstStyle/>
          <a:p>
            <a:fld id="{E7B2CC8B-9439-44EF-A6B7-9A75C8525E65}" type="datetime1">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6AF2F3-25B2-4BB2-ACDD-6440E37D8C73}" type="slidenum">
              <a:rPr lang="en-US" smtClean="0"/>
              <a:t>‹#›</a:t>
            </a:fld>
            <a:endParaRPr lang="en-US" dirty="0"/>
          </a:p>
        </p:txBody>
      </p:sp>
      <p:cxnSp>
        <p:nvCxnSpPr>
          <p:cNvPr id="9" name="Straight Connector 8"/>
          <p:cNvCxnSpPr/>
          <p:nvPr userDrawn="1"/>
        </p:nvCxnSpPr>
        <p:spPr>
          <a:xfrm>
            <a:off x="304800" y="4572000"/>
            <a:ext cx="8305800" cy="0"/>
          </a:xfrm>
          <a:prstGeom prst="line">
            <a:avLst/>
          </a:prstGeom>
          <a:ln w="38100">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b="22765"/>
          <a:stretch/>
        </p:blipFill>
        <p:spPr>
          <a:xfrm>
            <a:off x="304800" y="5715000"/>
            <a:ext cx="2286000" cy="595058"/>
          </a:xfrm>
          <a:prstGeom prst="rect">
            <a:avLst/>
          </a:prstGeom>
        </p:spPr>
      </p:pic>
      <p:pic>
        <p:nvPicPr>
          <p:cNvPr id="11" name="Picture 10"/>
          <p:cNvPicPr>
            <a:picLocks noChangeAspect="1"/>
          </p:cNvPicPr>
          <p:nvPr userDrawn="1"/>
        </p:nvPicPr>
        <p:blipFill rotWithShape="1">
          <a:blip r:embed="rId4" cstate="print">
            <a:lum bright="70000" contrast="-70000"/>
            <a:extLst>
              <a:ext uri="{28A0092B-C50C-407E-A947-70E740481C1C}">
                <a14:useLocalDpi xmlns:a14="http://schemas.microsoft.com/office/drawing/2010/main" val="0"/>
              </a:ext>
            </a:extLst>
          </a:blip>
          <a:srcRect t="77144" b="-5628"/>
          <a:stretch/>
        </p:blipFill>
        <p:spPr>
          <a:xfrm>
            <a:off x="316992" y="6310058"/>
            <a:ext cx="2286000" cy="219456"/>
          </a:xfrm>
          <a:prstGeom prst="rect">
            <a:avLst/>
          </a:prstGeom>
        </p:spPr>
      </p:pic>
    </p:spTree>
    <p:extLst>
      <p:ext uri="{BB962C8B-B14F-4D97-AF65-F5344CB8AC3E}">
        <p14:creationId xmlns:p14="http://schemas.microsoft.com/office/powerpoint/2010/main" val="462750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DBDA8-9578-483F-B424-970F298E983D}" type="datetime1">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6AF2F3-25B2-4BB2-ACDD-6440E37D8C73}" type="slidenum">
              <a:rPr lang="en-US" smtClean="0"/>
              <a:t>‹#›</a:t>
            </a:fld>
            <a:endParaRPr lang="en-US" dirty="0"/>
          </a:p>
        </p:txBody>
      </p:sp>
    </p:spTree>
    <p:extLst>
      <p:ext uri="{BB962C8B-B14F-4D97-AF65-F5344CB8AC3E}">
        <p14:creationId xmlns:p14="http://schemas.microsoft.com/office/powerpoint/2010/main" val="401961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26D49A-8898-43EF-8BEF-603A5485FD02}" type="datetime1">
              <a:rPr lang="en-US" smtClean="0"/>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6AF2F3-25B2-4BB2-ACDD-6440E37D8C73}" type="slidenum">
              <a:rPr lang="en-US" smtClean="0"/>
              <a:t>‹#›</a:t>
            </a:fld>
            <a:endParaRPr lang="en-US" dirty="0"/>
          </a:p>
        </p:txBody>
      </p:sp>
      <p:pic>
        <p:nvPicPr>
          <p:cNvPr id="10" name="Picture 3"/>
          <p:cNvPicPr>
            <a:picLocks noChangeAspect="1" noChangeArrowheads="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b="95851"/>
          <a:stretch/>
        </p:blipFill>
        <p:spPr bwMode="auto">
          <a:xfrm>
            <a:off x="-58271" y="1295400"/>
            <a:ext cx="9259888" cy="7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61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3C40CB-B854-4AAD-A8B1-871ABAD553D9}" type="datetime1">
              <a:rPr lang="en-US" smtClean="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6AF2F3-25B2-4BB2-ACDD-6440E37D8C73}" type="slidenum">
              <a:rPr lang="en-US" smtClean="0"/>
              <a:t>‹#›</a:t>
            </a:fld>
            <a:endParaRPr lang="en-US" dirty="0"/>
          </a:p>
        </p:txBody>
      </p:sp>
    </p:spTree>
    <p:extLst>
      <p:ext uri="{BB962C8B-B14F-4D97-AF65-F5344CB8AC3E}">
        <p14:creationId xmlns:p14="http://schemas.microsoft.com/office/powerpoint/2010/main" val="175025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4DCF5-76F0-4833-969D-41E2B3223508}" type="datetime1">
              <a:rPr lang="en-US" smtClean="0"/>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6AF2F3-25B2-4BB2-ACDD-6440E37D8C73}" type="slidenum">
              <a:rPr lang="en-US" smtClean="0"/>
              <a:t>‹#›</a:t>
            </a:fld>
            <a:endParaRPr lang="en-US" dirty="0"/>
          </a:p>
        </p:txBody>
      </p:sp>
    </p:spTree>
    <p:extLst>
      <p:ext uri="{BB962C8B-B14F-4D97-AF65-F5344CB8AC3E}">
        <p14:creationId xmlns:p14="http://schemas.microsoft.com/office/powerpoint/2010/main" val="270640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0CEA37-F5E6-4DEC-8CB5-42AA2CCA63D7}" type="datetime1">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6AF2F3-25B2-4BB2-ACDD-6440E37D8C73}" type="slidenum">
              <a:rPr lang="en-US" smtClean="0"/>
              <a:t>‹#›</a:t>
            </a:fld>
            <a:endParaRPr lang="en-US" dirty="0"/>
          </a:p>
        </p:txBody>
      </p:sp>
      <p:pic>
        <p:nvPicPr>
          <p:cNvPr id="10" name="Picture 3"/>
          <p:cNvPicPr>
            <a:picLocks noChangeAspect="1" noChangeArrowheads="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b="95851"/>
          <a:stretch/>
        </p:blipFill>
        <p:spPr bwMode="auto">
          <a:xfrm rot="5400000">
            <a:off x="4093275" y="3298125"/>
            <a:ext cx="9259888" cy="7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382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E9EFF3-E7B1-4FDD-B712-C8F078634503}" type="datetime1">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6AF2F3-25B2-4BB2-ACDD-6440E37D8C73}" type="slidenum">
              <a:rPr lang="en-US" smtClean="0"/>
              <a:t>‹#›</a:t>
            </a:fld>
            <a:endParaRPr lang="en-US" dirty="0"/>
          </a:p>
        </p:txBody>
      </p:sp>
    </p:spTree>
    <p:extLst>
      <p:ext uri="{BB962C8B-B14F-4D97-AF65-F5344CB8AC3E}">
        <p14:creationId xmlns:p14="http://schemas.microsoft.com/office/powerpoint/2010/main" val="424225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4F0E5">
            <a:alpha val="5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381000"/>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B4454-D0CB-4AC9-9041-5F2EA3BF6778}" type="datetime1">
              <a:rPr lang="en-US" smtClean="0"/>
              <a:t>1/19/2022</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1040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AF2F3-25B2-4BB2-ACDD-6440E37D8C73}" type="slidenum">
              <a:rPr lang="en-US" smtClean="0"/>
              <a:t>‹#›</a:t>
            </a:fld>
            <a:endParaRPr lang="en-US" dirty="0"/>
          </a:p>
        </p:txBody>
      </p:sp>
      <p:pic>
        <p:nvPicPr>
          <p:cNvPr id="7" name="Picture 3"/>
          <p:cNvPicPr>
            <a:picLocks noChangeAspect="1" noChangeArrowheads="1"/>
          </p:cNvPicPr>
          <p:nvPr userDrawn="1"/>
        </p:nvPicPr>
        <p:blipFill rotWithShape="1">
          <a:blip r:embed="rId17">
            <a:duotone>
              <a:prstClr val="black"/>
              <a:schemeClr val="accent1">
                <a:tint val="45000"/>
                <a:satMod val="400000"/>
              </a:schemeClr>
            </a:duotone>
            <a:extLst>
              <a:ext uri="{28A0092B-C50C-407E-A947-70E740481C1C}">
                <a14:useLocalDpi xmlns:a14="http://schemas.microsoft.com/office/drawing/2010/main" val="0"/>
              </a:ext>
            </a:extLst>
          </a:blip>
          <a:srcRect b="95851"/>
          <a:stretch/>
        </p:blipFill>
        <p:spPr bwMode="auto">
          <a:xfrm>
            <a:off x="0" y="1297509"/>
            <a:ext cx="9144000" cy="71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22373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78" r:id="rId12"/>
    <p:sldLayoutId id="2147483779" r:id="rId13"/>
    <p:sldLayoutId id="2147483780" r:id="rId14"/>
    <p:sldLayoutId id="2147483781" r:id="rId15"/>
  </p:sldLayoutIdLst>
  <p:hf hdr="0" ftr="0" dt="0"/>
  <p:txStyles>
    <p:titleStyle>
      <a:lvl1pPr algn="l" defTabSz="914400" rtl="0" eaLnBrk="1" latinLnBrk="0" hangingPunct="1">
        <a:lnSpc>
          <a:spcPct val="90000"/>
        </a:lnSpc>
        <a:spcBef>
          <a:spcPct val="0"/>
        </a:spcBef>
        <a:buNone/>
        <a:defRPr sz="4400" b="0"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4F0E5">
            <a:alpha val="5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9ED16-568D-4885-AA69-3CD9BCCDD3A4}" type="datetime1">
              <a:rPr lang="en-US" smtClean="0"/>
              <a:t>1/19/2022</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77895-5F29-4EAD-BC0D-2282E27B497B}" type="slidenum">
              <a:rPr lang="en-US" smtClean="0"/>
              <a:t>‹#›</a:t>
            </a:fld>
            <a:endParaRPr lang="en-US" dirty="0"/>
          </a:p>
        </p:txBody>
      </p:sp>
      <p:pic>
        <p:nvPicPr>
          <p:cNvPr id="8" name="Picture 3"/>
          <p:cNvPicPr>
            <a:picLocks noChangeAspect="1" noChangeArrowheads="1"/>
          </p:cNvPicPr>
          <p:nvPr userDrawn="1"/>
        </p:nvPicPr>
        <p:blipFill rotWithShape="1">
          <a:blip r:embed="rId13">
            <a:duotone>
              <a:prstClr val="black"/>
              <a:schemeClr val="accent1">
                <a:tint val="45000"/>
                <a:satMod val="400000"/>
              </a:schemeClr>
            </a:duotone>
            <a:extLst>
              <a:ext uri="{28A0092B-C50C-407E-A947-70E740481C1C}">
                <a14:useLocalDpi xmlns:a14="http://schemas.microsoft.com/office/drawing/2010/main" val="0"/>
              </a:ext>
            </a:extLst>
          </a:blip>
          <a:srcRect b="95851"/>
          <a:stretch/>
        </p:blipFill>
        <p:spPr bwMode="auto">
          <a:xfrm>
            <a:off x="-58271" y="1295400"/>
            <a:ext cx="9259888" cy="7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7456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22.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4.png"/><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6.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microsoft.com/office/2007/relationships/hdphoto" Target="../media/hdphoto11.wdp"/><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www.ctpf.org/" TargetMode="External"/><Relationship Id="rId10" Type="http://schemas.openxmlformats.org/officeDocument/2006/relationships/image" Target="../media/image29.png"/><Relationship Id="rId4" Type="http://schemas.microsoft.com/office/2007/relationships/hdphoto" Target="../media/hdphoto10.wdp"/><Relationship Id="rId9" Type="http://schemas.microsoft.com/office/2007/relationships/hdphoto" Target="../media/hdphoto1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hyperlink" Target="https://www.ssa.gov/forms/ssa-44-ext.pdf" TargetMode="Externa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0.wdp"/></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13.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4.wdp"/></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8.png"/><Relationship Id="rId4" Type="http://schemas.microsoft.com/office/2007/relationships/hdphoto" Target="../media/hdphoto15.wdp"/></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microsoft.com/office/2007/relationships/hdphoto" Target="../media/hdphoto16.wdp"/></Relationships>
</file>

<file path=ppt/slides/_rels/slide28.xml.rels><?xml version="1.0" encoding="UTF-8" standalone="yes"?>
<Relationships xmlns="http://schemas.openxmlformats.org/package/2006/relationships"><Relationship Id="rId3" Type="http://schemas.openxmlformats.org/officeDocument/2006/relationships/hyperlink" Target="https://uhcrenewactive.com/home"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38.png"/><Relationship Id="rId5" Type="http://schemas.microsoft.com/office/2007/relationships/hdphoto" Target="../media/hdphoto15.wdp"/><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13" Type="http://schemas.microsoft.com/office/2007/relationships/hdphoto" Target="../media/hdphoto21.wdp"/><Relationship Id="rId3" Type="http://schemas.openxmlformats.org/officeDocument/2006/relationships/image" Target="../media/image40.png"/><Relationship Id="rId7" Type="http://schemas.microsoft.com/office/2007/relationships/hdphoto" Target="../media/hdphoto18.wdp"/><Relationship Id="rId12"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2.png"/><Relationship Id="rId11" Type="http://schemas.microsoft.com/office/2007/relationships/hdphoto" Target="../media/hdphoto20.wdp"/><Relationship Id="rId5" Type="http://schemas.microsoft.com/office/2007/relationships/hdphoto" Target="../media/hdphoto17.wdp"/><Relationship Id="rId10" Type="http://schemas.openxmlformats.org/officeDocument/2006/relationships/image" Target="../media/image44.png"/><Relationship Id="rId4" Type="http://schemas.openxmlformats.org/officeDocument/2006/relationships/image" Target="../media/image41.png"/><Relationship Id="rId9" Type="http://schemas.microsoft.com/office/2007/relationships/hdphoto" Target="../media/hdphoto19.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22.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23.wdp"/></Relationships>
</file>

<file path=ppt/slides/_rels/slide39.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hyperlink" Target="mailto:memberservices@ctpf.org" TargetMode="External"/><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ctpf.org/retirement-resources"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54.png"/><Relationship Id="rId5" Type="http://schemas.microsoft.com/office/2007/relationships/hdphoto" Target="../media/hdphoto24.wdp"/><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microsoft.com/office/2007/relationships/hdphoto" Target="../media/hdphoto24.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mailto:memberservices@ctpf.org"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hyperlink" Target="mailto:imaging@ctpf.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7" Type="http://schemas.microsoft.com/office/2007/relationships/hdphoto" Target="../media/hdphoto26.wdp"/><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microsoft.com/office/2007/relationships/hdphoto" Target="../media/hdphoto25.wdp"/></Relationships>
</file>

<file path=ppt/slides/_rels/slide5.xml.rels><?xml version="1.0" encoding="UTF-8" standalone="yes"?>
<Relationships xmlns="http://schemas.openxmlformats.org/package/2006/relationships"><Relationship Id="rId3" Type="http://schemas.openxmlformats.org/officeDocument/2006/relationships/hyperlink" Target="mailto:imaging@ctpf.or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hyperlink" Target="http://www.medicare.gov/" TargetMode="External"/><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655499"/>
            <a:ext cx="90678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0" i="0" kern="1200" baseline="0">
                <a:solidFill>
                  <a:schemeClr val="bg1"/>
                </a:solidFill>
                <a:latin typeface="+mj-lt"/>
                <a:ea typeface="+mj-ea"/>
                <a:cs typeface="+mj-cs"/>
              </a:defRPr>
            </a:lvl1pPr>
          </a:lstStyle>
          <a:p>
            <a:pPr fontAlgn="auto">
              <a:spcAft>
                <a:spcPts val="0"/>
              </a:spcAft>
            </a:pPr>
            <a:r>
              <a:rPr lang="en-US" sz="6600" b="1" i="1" dirty="0"/>
              <a:t>2022 Health Insurance </a:t>
            </a:r>
            <a:endParaRPr lang="en-US" sz="6600" b="1" dirty="0"/>
          </a:p>
        </p:txBody>
      </p:sp>
      <p:sp>
        <p:nvSpPr>
          <p:cNvPr id="12" name="Text Placeholder 2"/>
          <p:cNvSpPr txBox="1">
            <a:spLocks/>
          </p:cNvSpPr>
          <p:nvPr/>
        </p:nvSpPr>
        <p:spPr>
          <a:xfrm>
            <a:off x="304800" y="3505200"/>
            <a:ext cx="78867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en-US" sz="3600" b="1" i="1" dirty="0">
                <a:solidFill>
                  <a:srgbClr val="F4F0E5"/>
                </a:solidFill>
              </a:rPr>
              <a:t>Becoming Medicare Eligible </a:t>
            </a:r>
          </a:p>
        </p:txBody>
      </p:sp>
      <p:sp>
        <p:nvSpPr>
          <p:cNvPr id="8" name="Rectangle 7"/>
          <p:cNvSpPr/>
          <p:nvPr/>
        </p:nvSpPr>
        <p:spPr>
          <a:xfrm rot="5400000">
            <a:off x="5810250" y="2800350"/>
            <a:ext cx="419100" cy="6553200"/>
          </a:xfrm>
          <a:prstGeom prst="rect">
            <a:avLst/>
          </a:prstGeom>
          <a:solidFill>
            <a:srgbClr val="3F768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TextBox 6"/>
          <p:cNvSpPr txBox="1"/>
          <p:nvPr/>
        </p:nvSpPr>
        <p:spPr>
          <a:xfrm>
            <a:off x="2819400" y="5905501"/>
            <a:ext cx="5867400" cy="338554"/>
          </a:xfrm>
          <a:prstGeom prst="rect">
            <a:avLst/>
          </a:prstGeom>
          <a:noFill/>
        </p:spPr>
        <p:txBody>
          <a:bodyPr wrap="square" rtlCol="0">
            <a:spAutoFit/>
          </a:bodyPr>
          <a:lstStyle/>
          <a:p>
            <a:r>
              <a:rPr lang="en-US" sz="1600" b="1" dirty="0">
                <a:solidFill>
                  <a:schemeClr val="bg1"/>
                </a:solidFill>
              </a:rPr>
              <a:t>Plan Year: January 1 – December 31, 2022</a:t>
            </a:r>
          </a:p>
        </p:txBody>
      </p:sp>
      <p:cxnSp>
        <p:nvCxnSpPr>
          <p:cNvPr id="13" name="Straight Connector 12"/>
          <p:cNvCxnSpPr/>
          <p:nvPr/>
        </p:nvCxnSpPr>
        <p:spPr>
          <a:xfrm>
            <a:off x="2743200" y="5562600"/>
            <a:ext cx="0" cy="10668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16AF2F3-25B2-4BB2-ACDD-6440E37D8C73}" type="slidenum">
              <a:rPr lang="en-US" smtClean="0"/>
              <a:t>1</a:t>
            </a:fld>
            <a:endParaRPr lang="en-US" dirty="0"/>
          </a:p>
        </p:txBody>
      </p:sp>
    </p:spTree>
    <p:extLst>
      <p:ext uri="{BB962C8B-B14F-4D97-AF65-F5344CB8AC3E}">
        <p14:creationId xmlns:p14="http://schemas.microsoft.com/office/powerpoint/2010/main" val="237201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0" y="457200"/>
            <a:ext cx="9144000" cy="838200"/>
          </a:xfrm>
          <a:prstGeom prst="rect">
            <a:avLst/>
          </a:prstGeom>
          <a:noFill/>
          <a:ln>
            <a:miter lim="800000"/>
            <a:headEnd/>
            <a:tailEnd/>
          </a:ln>
        </p:spPr>
        <p:txBody>
          <a:bodyPr vert="horz" wrap="square" lIns="91440" tIns="45720" rIns="91440" bIns="45720" numCol="1" anchor="ctr" anchorCtr="0" compatLnSpc="1">
            <a:prstTxWarp prst="textNoShape">
              <a:avLst/>
            </a:prstTxWarp>
            <a:normAutofit/>
          </a:bodyPr>
          <a:lstStyle/>
          <a:p>
            <a:pPr algn="ctr"/>
            <a:r>
              <a:rPr lang="en-US" b="1" dirty="0">
                <a:solidFill>
                  <a:schemeClr val="tx2"/>
                </a:solidFill>
                <a:latin typeface="+mn-lt"/>
              </a:rPr>
              <a:t>UNDERSTANDING MEDICARE</a:t>
            </a:r>
          </a:p>
        </p:txBody>
      </p:sp>
      <p:sp>
        <p:nvSpPr>
          <p:cNvPr id="3" name="Content Placeholder 2"/>
          <p:cNvSpPr>
            <a:spLocks noGrp="1"/>
          </p:cNvSpPr>
          <p:nvPr>
            <p:ph idx="4294967295"/>
          </p:nvPr>
        </p:nvSpPr>
        <p:spPr>
          <a:xfrm>
            <a:off x="-76200" y="1752600"/>
            <a:ext cx="7924800" cy="4419600"/>
          </a:xfrm>
        </p:spPr>
        <p:txBody>
          <a:bodyPr>
            <a:noAutofit/>
          </a:bodyPr>
          <a:lstStyle/>
          <a:p>
            <a:pPr marL="400050" lvl="1" indent="0">
              <a:buFont typeface="Arial" charset="0"/>
              <a:buNone/>
            </a:pPr>
            <a:r>
              <a:rPr lang="en-US" sz="2800" b="1" dirty="0">
                <a:solidFill>
                  <a:schemeClr val="tx2"/>
                </a:solidFill>
              </a:rPr>
              <a:t>Medicare consists of several parts:</a:t>
            </a:r>
          </a:p>
          <a:p>
            <a:pPr marL="400050" lvl="1" indent="0">
              <a:buFont typeface="Arial" charset="0"/>
              <a:buNone/>
            </a:pPr>
            <a:r>
              <a:rPr lang="en-US" sz="2800" dirty="0"/>
              <a:t>Part A and Part B are known as </a:t>
            </a:r>
            <a:br>
              <a:rPr lang="en-US" sz="2800" dirty="0"/>
            </a:br>
            <a:r>
              <a:rPr lang="en-US" sz="2800" dirty="0"/>
              <a:t>“Original Medicare”</a:t>
            </a:r>
          </a:p>
          <a:p>
            <a:pPr marL="1092200" lvl="1" indent="-465138">
              <a:buClr>
                <a:schemeClr val="tx2"/>
              </a:buClr>
              <a:buFont typeface="Wingdings" panose="05000000000000000000" pitchFamily="2" charset="2"/>
              <a:buChar char="§"/>
            </a:pPr>
            <a:r>
              <a:rPr lang="en-US" sz="2800" dirty="0"/>
              <a:t>Eligible at age 65</a:t>
            </a:r>
          </a:p>
          <a:p>
            <a:pPr marL="1092200" lvl="1" indent="-465138">
              <a:buClr>
                <a:schemeClr val="tx2"/>
              </a:buClr>
              <a:buFont typeface="Wingdings" panose="05000000000000000000" pitchFamily="2" charset="2"/>
              <a:buChar char="§"/>
            </a:pPr>
            <a:r>
              <a:rPr lang="en-US" sz="2800" dirty="0"/>
              <a:t>Enrollment begins 3 months                                          before your 65</a:t>
            </a:r>
            <a:r>
              <a:rPr lang="en-US" sz="2800" baseline="30000" dirty="0"/>
              <a:t>th</a:t>
            </a:r>
            <a:r>
              <a:rPr lang="en-US" sz="2800" dirty="0"/>
              <a:t> birthday</a:t>
            </a:r>
          </a:p>
          <a:p>
            <a:pPr marL="1092200" lvl="1" indent="-465138">
              <a:buClr>
                <a:schemeClr val="tx2"/>
              </a:buClr>
              <a:buFont typeface="Wingdings" panose="05000000000000000000" pitchFamily="2" charset="2"/>
              <a:buChar char="§"/>
            </a:pPr>
            <a:r>
              <a:rPr lang="en-US" sz="2800" dirty="0"/>
              <a:t>Enrollment is reflected on                                              traditional Medicare card</a:t>
            </a:r>
          </a:p>
        </p:txBody>
      </p:sp>
      <p:sp>
        <p:nvSpPr>
          <p:cNvPr id="8"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r>
              <a:rPr lang="en-US" sz="1600" b="1" dirty="0">
                <a:solidFill>
                  <a:schemeClr val="bg1"/>
                </a:solidFill>
                <a:latin typeface="Calibri" pitchFamily="34" charset="0"/>
              </a:rPr>
              <a:t>8</a:t>
            </a:r>
          </a:p>
        </p:txBody>
      </p:sp>
      <p:pic>
        <p:nvPicPr>
          <p:cNvPr id="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770761"/>
            <a:ext cx="3429000" cy="216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616AF2F3-25B2-4BB2-ACDD-6440E37D8C73}" type="slidenum">
              <a:rPr lang="en-US" smtClean="0"/>
              <a:t>10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152400" y="76200"/>
            <a:ext cx="9144000" cy="1160755"/>
          </a:xfrm>
          <a:prstGeom prst="rect">
            <a:avLst/>
          </a:prstGeom>
          <a:noFill/>
          <a:ln>
            <a:miter lim="800000"/>
            <a:headEnd/>
            <a:tailEnd/>
          </a:ln>
        </p:spPr>
        <p:txBody>
          <a:bodyPr vert="horz" wrap="square" lIns="91440" tIns="45720" rIns="91440" bIns="45720" numCol="1" anchor="ctr" anchorCtr="0" compatLnSpc="1">
            <a:prstTxWarp prst="textNoShape">
              <a:avLst/>
            </a:prstTxWarp>
            <a:normAutofit fontScale="90000"/>
          </a:bodyPr>
          <a:lstStyle/>
          <a:p>
            <a:pPr algn="ctr"/>
            <a:r>
              <a:rPr lang="en-US" b="1" dirty="0">
                <a:solidFill>
                  <a:schemeClr val="tx2"/>
                </a:solidFill>
                <a:latin typeface="+mn-lt"/>
              </a:rPr>
              <a:t>ORIGINAL MEDICARE PART A –</a:t>
            </a:r>
            <a:br>
              <a:rPr lang="en-US" b="1" dirty="0">
                <a:solidFill>
                  <a:schemeClr val="tx2"/>
                </a:solidFill>
                <a:latin typeface="+mn-lt"/>
              </a:rPr>
            </a:br>
            <a:r>
              <a:rPr lang="en-US" b="1" dirty="0">
                <a:solidFill>
                  <a:schemeClr val="tx2"/>
                </a:solidFill>
                <a:latin typeface="+mn-lt"/>
              </a:rPr>
              <a:t>HOSPITAL INSURANCE</a:t>
            </a:r>
          </a:p>
        </p:txBody>
      </p:sp>
      <p:sp>
        <p:nvSpPr>
          <p:cNvPr id="32774"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fld id="{3B4EE357-6BD9-4DEF-BF7B-B9AE7CFF7B02}" type="slidenum">
              <a:rPr lang="en-US" sz="1600" b="1">
                <a:solidFill>
                  <a:schemeClr val="bg1"/>
                </a:solidFill>
                <a:latin typeface="Calibri" pitchFamily="34" charset="0"/>
              </a:rPr>
              <a:pPr/>
              <a:t>11</a:t>
            </a:fld>
            <a:endParaRPr lang="en-US" sz="1600" b="1" dirty="0">
              <a:solidFill>
                <a:schemeClr val="bg1"/>
              </a:solidFill>
              <a:latin typeface="Calibri" pitchFamily="34" charset="0"/>
            </a:endParaRPr>
          </a:p>
        </p:txBody>
      </p:sp>
      <p:sp>
        <p:nvSpPr>
          <p:cNvPr id="5" name="Rectangle 4"/>
          <p:cNvSpPr/>
          <p:nvPr/>
        </p:nvSpPr>
        <p:spPr>
          <a:xfrm>
            <a:off x="0" y="1666007"/>
            <a:ext cx="7543800" cy="4481227"/>
          </a:xfrm>
          <a:prstGeom prst="rect">
            <a:avLst/>
          </a:prstGeom>
        </p:spPr>
        <p:txBody>
          <a:bodyPr wrap="square">
            <a:spAutoFit/>
          </a:bodyPr>
          <a:lstStyle/>
          <a:p>
            <a:pPr marL="914400" lvl="1" indent="-338138" fontAlgn="auto">
              <a:spcAft>
                <a:spcPts val="2400"/>
              </a:spcAft>
              <a:buClr>
                <a:schemeClr val="accent5">
                  <a:lumMod val="50000"/>
                </a:schemeClr>
              </a:buClr>
              <a:buFont typeface="Wingdings" panose="05000000000000000000" pitchFamily="2" charset="2"/>
              <a:buChar char="§"/>
            </a:pPr>
            <a:r>
              <a:rPr lang="en-US" sz="2400" dirty="0">
                <a:latin typeface="+mn-lt"/>
              </a:rPr>
              <a:t>Part A helps pay for inpatient hospital care, </a:t>
            </a:r>
            <a:br>
              <a:rPr lang="en-US" sz="2400" dirty="0">
                <a:latin typeface="+mn-lt"/>
              </a:rPr>
            </a:br>
            <a:r>
              <a:rPr lang="en-US" sz="2400" dirty="0">
                <a:latin typeface="+mn-lt"/>
              </a:rPr>
              <a:t>skilled nursing facilities, hospice, and home health </a:t>
            </a:r>
          </a:p>
          <a:p>
            <a:pPr marL="914400" lvl="1" indent="-338138" fontAlgn="auto">
              <a:spcAft>
                <a:spcPct val="35000"/>
              </a:spcAft>
              <a:buClr>
                <a:schemeClr val="accent5">
                  <a:lumMod val="50000"/>
                </a:schemeClr>
              </a:buClr>
              <a:buFont typeface="Wingdings" panose="05000000000000000000" pitchFamily="2" charset="2"/>
              <a:buChar char="§"/>
            </a:pPr>
            <a:r>
              <a:rPr lang="en-US" sz="2400" dirty="0">
                <a:latin typeface="+mn-lt"/>
              </a:rPr>
              <a:t>Part A – free for most by paying into Medicare</a:t>
            </a:r>
          </a:p>
          <a:p>
            <a:pPr lvl="3" fontAlgn="auto">
              <a:spcAft>
                <a:spcPct val="35000"/>
              </a:spcAft>
              <a:buClr>
                <a:schemeClr val="accent5">
                  <a:lumMod val="50000"/>
                </a:schemeClr>
              </a:buClr>
            </a:pPr>
            <a:r>
              <a:rPr lang="en-US" sz="2400" dirty="0">
                <a:latin typeface="+mn-lt"/>
              </a:rPr>
              <a:t>Your own working record  (40 quarters or “credits” = 10 years )</a:t>
            </a:r>
          </a:p>
          <a:p>
            <a:pPr lvl="3" fontAlgn="auto">
              <a:spcAft>
                <a:spcPct val="35000"/>
              </a:spcAft>
              <a:buClr>
                <a:schemeClr val="accent5">
                  <a:lumMod val="50000"/>
                </a:schemeClr>
              </a:buClr>
            </a:pPr>
            <a:r>
              <a:rPr lang="en-US" sz="2400" dirty="0">
                <a:latin typeface="+mn-lt"/>
              </a:rPr>
              <a:t>or qualifying through spouse or ex-spouse working record</a:t>
            </a:r>
          </a:p>
          <a:p>
            <a:pPr marL="914400" lvl="1" indent="-338138" fontAlgn="auto">
              <a:spcAft>
                <a:spcPct val="35000"/>
              </a:spcAft>
              <a:buClr>
                <a:schemeClr val="accent5">
                  <a:lumMod val="50000"/>
                </a:schemeClr>
              </a:buClr>
              <a:buFont typeface="Wingdings" panose="05000000000000000000" pitchFamily="2" charset="2"/>
              <a:buChar char="§"/>
            </a:pPr>
            <a:r>
              <a:rPr lang="en-US" sz="2400" dirty="0">
                <a:latin typeface="+mn-lt"/>
              </a:rPr>
              <a:t>Teachers who didn’t pay Medicare </a:t>
            </a:r>
            <a:br>
              <a:rPr lang="en-US" sz="2400" dirty="0">
                <a:latin typeface="+mn-lt"/>
              </a:rPr>
            </a:br>
            <a:r>
              <a:rPr lang="en-US" sz="2400" dirty="0">
                <a:latin typeface="+mn-lt"/>
              </a:rPr>
              <a:t>taxes must pay for all or part of Medicare </a:t>
            </a:r>
            <a:br>
              <a:rPr lang="en-US" sz="2400" dirty="0">
                <a:latin typeface="+mn-lt"/>
              </a:rPr>
            </a:br>
            <a:r>
              <a:rPr lang="en-US" sz="2400" dirty="0">
                <a:latin typeface="+mn-lt"/>
              </a:rPr>
              <a:t>Part A premium </a:t>
            </a:r>
          </a:p>
        </p:txBody>
      </p:sp>
      <p:grpSp>
        <p:nvGrpSpPr>
          <p:cNvPr id="10" name="Group 9"/>
          <p:cNvGrpSpPr/>
          <p:nvPr/>
        </p:nvGrpSpPr>
        <p:grpSpPr>
          <a:xfrm>
            <a:off x="7162800" y="4888794"/>
            <a:ext cx="1981200" cy="1720850"/>
            <a:chOff x="4191000" y="4953000"/>
            <a:chExt cx="1981200" cy="1720850"/>
          </a:xfrm>
        </p:grpSpPr>
        <p:grpSp>
          <p:nvGrpSpPr>
            <p:cNvPr id="6" name="Group 5"/>
            <p:cNvGrpSpPr/>
            <p:nvPr/>
          </p:nvGrpSpPr>
          <p:grpSpPr>
            <a:xfrm>
              <a:off x="4495800" y="5568323"/>
              <a:ext cx="1143000" cy="833870"/>
              <a:chOff x="2819400" y="5149506"/>
              <a:chExt cx="3581400" cy="2612794"/>
            </a:xfrm>
          </p:grpSpPr>
          <p:pic>
            <p:nvPicPr>
              <p:cNvPr id="5122" name="Picture 2" descr="Image result for hospital 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583" b="96262" l="3636" r="96932"/>
                        </a14:imgEffect>
                      </a14:imgLayer>
                    </a14:imgProps>
                  </a:ext>
                  <a:ext uri="{28A0092B-C50C-407E-A947-70E740481C1C}">
                    <a14:useLocalDpi xmlns:a14="http://schemas.microsoft.com/office/drawing/2010/main" val="0"/>
                  </a:ext>
                </a:extLst>
              </a:blip>
              <a:srcRect/>
              <a:stretch>
                <a:fillRect/>
              </a:stretch>
            </p:blipFill>
            <p:spPr bwMode="auto">
              <a:xfrm>
                <a:off x="2819400" y="5149506"/>
                <a:ext cx="3581400" cy="261279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364491" y="5587080"/>
                <a:ext cx="491218" cy="491218"/>
                <a:chOff x="-1790699" y="3047999"/>
                <a:chExt cx="1066800" cy="1066800"/>
              </a:xfrm>
            </p:grpSpPr>
            <p:sp>
              <p:nvSpPr>
                <p:cNvPr id="3" name="Rectangle 2"/>
                <p:cNvSpPr/>
                <p:nvPr/>
              </p:nvSpPr>
              <p:spPr>
                <a:xfrm>
                  <a:off x="-1447798" y="3047999"/>
                  <a:ext cx="381000" cy="10668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1447799" y="3048000"/>
                  <a:ext cx="381000" cy="10668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TextBox 6"/>
            <p:cNvSpPr txBox="1"/>
            <p:nvPr/>
          </p:nvSpPr>
          <p:spPr>
            <a:xfrm>
              <a:off x="4495800" y="5162031"/>
              <a:ext cx="1676400" cy="523220"/>
            </a:xfrm>
            <a:prstGeom prst="rect">
              <a:avLst/>
            </a:prstGeom>
            <a:noFill/>
          </p:spPr>
          <p:txBody>
            <a:bodyPr wrap="square" rtlCol="0">
              <a:spAutoFit/>
            </a:bodyPr>
            <a:lstStyle/>
            <a:p>
              <a:r>
                <a:rPr lang="en-US" sz="2800" b="1" dirty="0">
                  <a:solidFill>
                    <a:schemeClr val="accent5">
                      <a:lumMod val="75000"/>
                    </a:schemeClr>
                  </a:solidFill>
                </a:rPr>
                <a:t>Part A</a:t>
              </a:r>
            </a:p>
          </p:txBody>
        </p:sp>
        <p:sp>
          <p:nvSpPr>
            <p:cNvPr id="9" name="Oval 8"/>
            <p:cNvSpPr/>
            <p:nvPr/>
          </p:nvSpPr>
          <p:spPr>
            <a:xfrm>
              <a:off x="4191000" y="4953000"/>
              <a:ext cx="1752600" cy="1720850"/>
            </a:xfrm>
            <a:prstGeom prst="ellipse">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Connector 13"/>
          <p:cNvCxnSpPr/>
          <p:nvPr/>
        </p:nvCxnSpPr>
        <p:spPr>
          <a:xfrm>
            <a:off x="685800" y="2590800"/>
            <a:ext cx="6248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5800" y="4888794"/>
            <a:ext cx="6248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616AF2F3-25B2-4BB2-ACDD-6440E37D8C73}" type="slidenum">
              <a:rPr lang="en-US" smtClean="0"/>
              <a:t>11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304800" y="0"/>
            <a:ext cx="8534400" cy="1328927"/>
          </a:xfrm>
          <a:prstGeom prst="rect">
            <a:avLst/>
          </a:prstGeom>
          <a:noFill/>
          <a:ln w="9525">
            <a:noFill/>
            <a:miter lim="800000"/>
            <a:headEnd/>
            <a:tailEnd/>
          </a:ln>
        </p:spPr>
        <p:txBody>
          <a:bodyPr anchor="ctr"/>
          <a:lstStyle/>
          <a:p>
            <a:pPr algn="ctr"/>
            <a:r>
              <a:rPr lang="en-US" sz="4000" b="1" kern="300" dirty="0">
                <a:solidFill>
                  <a:schemeClr val="tx2"/>
                </a:solidFill>
                <a:latin typeface="+mn-lt"/>
              </a:rPr>
              <a:t>ORIGINAL MEDICARE PART B –</a:t>
            </a:r>
            <a:br>
              <a:rPr lang="en-US" sz="4000" b="1" kern="300" dirty="0">
                <a:solidFill>
                  <a:schemeClr val="tx2"/>
                </a:solidFill>
                <a:latin typeface="+mn-lt"/>
              </a:rPr>
            </a:br>
            <a:r>
              <a:rPr lang="en-US" sz="4000" b="1" kern="300" dirty="0">
                <a:solidFill>
                  <a:schemeClr val="tx2"/>
                </a:solidFill>
                <a:latin typeface="+mn-lt"/>
              </a:rPr>
              <a:t>MEDICAL INSURANCE</a:t>
            </a:r>
          </a:p>
        </p:txBody>
      </p:sp>
      <p:sp>
        <p:nvSpPr>
          <p:cNvPr id="34823"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fld id="{7B1DC641-E7DD-4665-A6DE-61C68017B9AA}" type="slidenum">
              <a:rPr lang="en-US" sz="1600" b="1">
                <a:solidFill>
                  <a:schemeClr val="bg1"/>
                </a:solidFill>
                <a:latin typeface="Calibri" pitchFamily="34" charset="0"/>
              </a:rPr>
              <a:pPr/>
              <a:t>12</a:t>
            </a:fld>
            <a:endParaRPr lang="en-US" sz="1600" b="1" dirty="0">
              <a:solidFill>
                <a:schemeClr val="bg1"/>
              </a:solidFill>
              <a:latin typeface="Calibri" pitchFamily="34" charset="0"/>
            </a:endParaRPr>
          </a:p>
        </p:txBody>
      </p:sp>
      <p:sp>
        <p:nvSpPr>
          <p:cNvPr id="8" name="Rectangle 7"/>
          <p:cNvSpPr/>
          <p:nvPr/>
        </p:nvSpPr>
        <p:spPr>
          <a:xfrm>
            <a:off x="381000" y="1785437"/>
            <a:ext cx="7081153" cy="3931846"/>
          </a:xfrm>
          <a:prstGeom prst="rect">
            <a:avLst/>
          </a:prstGeom>
        </p:spPr>
        <p:txBody>
          <a:bodyPr wrap="square">
            <a:spAutoFit/>
          </a:bodyPr>
          <a:lstStyle/>
          <a:p>
            <a:pPr marL="563562" lvl="1" indent="-457200" fontAlgn="auto">
              <a:spcAft>
                <a:spcPts val="3000"/>
              </a:spcAft>
              <a:buClr>
                <a:schemeClr val="tx2"/>
              </a:buClr>
              <a:buFont typeface="Wingdings" panose="05000000000000000000" pitchFamily="2" charset="2"/>
              <a:buChar char="§"/>
            </a:pPr>
            <a:r>
              <a:rPr lang="en-US" sz="2400" dirty="0">
                <a:latin typeface="+mn-lt"/>
              </a:rPr>
              <a:t>Part B covers physician visits, outpatient services, preventive services including screening tests</a:t>
            </a:r>
          </a:p>
          <a:p>
            <a:pPr marL="563562" lvl="1" indent="-457200" fontAlgn="auto">
              <a:spcAft>
                <a:spcPts val="4200"/>
              </a:spcAft>
              <a:buClr>
                <a:schemeClr val="tx2"/>
              </a:buClr>
              <a:buFont typeface="Wingdings" panose="05000000000000000000" pitchFamily="2" charset="2"/>
              <a:buChar char="§"/>
            </a:pPr>
            <a:r>
              <a:rPr lang="en-US" sz="2400" dirty="0">
                <a:latin typeface="+mn-lt"/>
              </a:rPr>
              <a:t>Everyone pays for Part B coverage</a:t>
            </a:r>
          </a:p>
          <a:p>
            <a:pPr marL="563562" lvl="1" indent="-457200" fontAlgn="auto">
              <a:spcAft>
                <a:spcPct val="35000"/>
              </a:spcAft>
              <a:buClr>
                <a:schemeClr val="tx2"/>
              </a:buClr>
              <a:buFont typeface="Wingdings" panose="05000000000000000000" pitchFamily="2" charset="2"/>
              <a:buChar char="§"/>
            </a:pPr>
            <a:r>
              <a:rPr lang="en-US" sz="2400" dirty="0">
                <a:latin typeface="+mn-lt"/>
              </a:rPr>
              <a:t>CTPF helps you pay for Medicare premiums by subsidizing 60% of the cost</a:t>
            </a:r>
          </a:p>
          <a:p>
            <a:pPr marL="511175" lvl="1" indent="-404813" fontAlgn="auto">
              <a:spcAft>
                <a:spcPct val="35000"/>
              </a:spcAft>
              <a:buClr>
                <a:srgbClr val="034D24"/>
              </a:buClr>
              <a:buFont typeface="Wingdings" pitchFamily="2" charset="2"/>
              <a:buChar char="q"/>
            </a:pPr>
            <a:endParaRPr lang="en-US" sz="2600" dirty="0">
              <a:latin typeface="+mn-lt"/>
            </a:endParaRPr>
          </a:p>
          <a:p>
            <a:pPr marL="106362" lvl="1" fontAlgn="auto">
              <a:spcAft>
                <a:spcPct val="35000"/>
              </a:spcAft>
              <a:buClr>
                <a:srgbClr val="034D24"/>
              </a:buClr>
            </a:pPr>
            <a:r>
              <a:rPr lang="en-US" sz="2600" dirty="0">
                <a:latin typeface="+mn-lt"/>
              </a:rPr>
              <a:t> </a:t>
            </a:r>
          </a:p>
        </p:txBody>
      </p:sp>
      <p:cxnSp>
        <p:nvCxnSpPr>
          <p:cNvPr id="17" name="Straight Connector 16"/>
          <p:cNvCxnSpPr/>
          <p:nvPr/>
        </p:nvCxnSpPr>
        <p:spPr>
          <a:xfrm>
            <a:off x="486480" y="2819400"/>
            <a:ext cx="6248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1000" y="3657600"/>
            <a:ext cx="6248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6BB3436-92AC-456B-AA9C-0897CD01E594}"/>
              </a:ext>
            </a:extLst>
          </p:cNvPr>
          <p:cNvGrpSpPr/>
          <p:nvPr/>
        </p:nvGrpSpPr>
        <p:grpSpPr>
          <a:xfrm>
            <a:off x="7157726" y="4818062"/>
            <a:ext cx="1986274" cy="1720850"/>
            <a:chOff x="6425006" y="4818062"/>
            <a:chExt cx="1986274" cy="1720850"/>
          </a:xfrm>
        </p:grpSpPr>
        <p:grpSp>
          <p:nvGrpSpPr>
            <p:cNvPr id="3" name="Group 2"/>
            <p:cNvGrpSpPr/>
            <p:nvPr/>
          </p:nvGrpSpPr>
          <p:grpSpPr>
            <a:xfrm>
              <a:off x="6934200" y="5342691"/>
              <a:ext cx="749806" cy="831096"/>
              <a:chOff x="-329143" y="4081374"/>
              <a:chExt cx="2315635" cy="2566685"/>
            </a:xfrm>
          </p:grpSpPr>
          <p:pic>
            <p:nvPicPr>
              <p:cNvPr id="6146" name="Picture 2" descr="Image result for doctor clipart 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2889" r="99556"/>
                        </a14:imgEffect>
                      </a14:imgLayer>
                    </a14:imgProps>
                  </a:ext>
                  <a:ext uri="{28A0092B-C50C-407E-A947-70E740481C1C}">
                    <a14:useLocalDpi xmlns:a14="http://schemas.microsoft.com/office/drawing/2010/main" val="0"/>
                  </a:ext>
                </a:extLst>
              </a:blip>
              <a:srcRect/>
              <a:stretch>
                <a:fillRect/>
              </a:stretch>
            </p:blipFill>
            <p:spPr bwMode="auto">
              <a:xfrm>
                <a:off x="-329143" y="4126590"/>
                <a:ext cx="2315635" cy="25214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doctor clipart png"/>
              <p:cNvPicPr>
                <a:picLocks noChangeAspect="1" noChangeArrowheads="1"/>
              </p:cNvPicPr>
              <p:nvPr/>
            </p:nvPicPr>
            <p:blipFill rotWithShape="1">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backgroundRemoval t="102" b="55000" l="26556" r="77111"/>
                        </a14:imgEffect>
                      </a14:imgLayer>
                    </a14:imgProps>
                  </a:ext>
                  <a:ext uri="{28A0092B-C50C-407E-A947-70E740481C1C}">
                    <a14:useLocalDpi xmlns:a14="http://schemas.microsoft.com/office/drawing/2010/main" val="0"/>
                  </a:ext>
                </a:extLst>
              </a:blip>
              <a:srcRect l="25459" r="25215" b="46205"/>
              <a:stretch/>
            </p:blipFill>
            <p:spPr bwMode="auto">
              <a:xfrm>
                <a:off x="215705" y="4081374"/>
                <a:ext cx="1181648" cy="140325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Oval 12"/>
            <p:cNvSpPr/>
            <p:nvPr/>
          </p:nvSpPr>
          <p:spPr>
            <a:xfrm>
              <a:off x="6425006" y="4818062"/>
              <a:ext cx="1752600" cy="1720850"/>
            </a:xfrm>
            <a:prstGeom prst="ellipse">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734880" y="4955156"/>
              <a:ext cx="1676400" cy="523220"/>
            </a:xfrm>
            <a:prstGeom prst="rect">
              <a:avLst/>
            </a:prstGeom>
            <a:noFill/>
          </p:spPr>
          <p:txBody>
            <a:bodyPr wrap="square" rtlCol="0">
              <a:spAutoFit/>
            </a:bodyPr>
            <a:lstStyle/>
            <a:p>
              <a:r>
                <a:rPr lang="en-US" sz="2800" b="1" dirty="0">
                  <a:solidFill>
                    <a:schemeClr val="accent5">
                      <a:lumMod val="75000"/>
                    </a:schemeClr>
                  </a:solidFill>
                </a:rPr>
                <a:t>Part B</a:t>
              </a:r>
            </a:p>
          </p:txBody>
        </p:sp>
      </p:grpSp>
      <p:sp>
        <p:nvSpPr>
          <p:cNvPr id="4" name="Slide Number Placeholder 3"/>
          <p:cNvSpPr>
            <a:spLocks noGrp="1"/>
          </p:cNvSpPr>
          <p:nvPr>
            <p:ph type="sldNum" sz="quarter" idx="12"/>
          </p:nvPr>
        </p:nvSpPr>
        <p:spPr/>
        <p:txBody>
          <a:bodyPr/>
          <a:lstStyle/>
          <a:p>
            <a:fld id="{616AF2F3-25B2-4BB2-ACDD-6440E37D8C73}" type="slidenum">
              <a:rPr lang="en-US" smtClean="0"/>
              <a:t>12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Placeholder 12"/>
          <p:cNvSpPr>
            <a:spLocks noGrp="1"/>
          </p:cNvSpPr>
          <p:nvPr>
            <p:ph type="body" sz="quarter" idx="4294967295"/>
          </p:nvPr>
        </p:nvSpPr>
        <p:spPr>
          <a:xfrm>
            <a:off x="4648200" y="1600200"/>
            <a:ext cx="4041775" cy="533400"/>
          </a:xfrm>
        </p:spPr>
        <p:txBody>
          <a:bodyPr>
            <a:noAutofit/>
          </a:bodyPr>
          <a:lstStyle/>
          <a:p>
            <a:pPr marL="0" indent="0">
              <a:buNone/>
            </a:pPr>
            <a:r>
              <a:rPr lang="en-US" sz="2600" b="1" dirty="0"/>
              <a:t>PART B: Medical Insurance</a:t>
            </a:r>
          </a:p>
        </p:txBody>
      </p:sp>
      <p:sp>
        <p:nvSpPr>
          <p:cNvPr id="23554" name="Text Placeholder 10"/>
          <p:cNvSpPr>
            <a:spLocks noGrp="1"/>
          </p:cNvSpPr>
          <p:nvPr>
            <p:ph type="body" idx="4294967295"/>
          </p:nvPr>
        </p:nvSpPr>
        <p:spPr>
          <a:xfrm>
            <a:off x="421341" y="1600200"/>
            <a:ext cx="3992164" cy="457200"/>
          </a:xfrm>
        </p:spPr>
        <p:txBody>
          <a:bodyPr>
            <a:noAutofit/>
          </a:bodyPr>
          <a:lstStyle/>
          <a:p>
            <a:pPr marL="0" indent="0">
              <a:buNone/>
            </a:pPr>
            <a:r>
              <a:rPr lang="en-US" sz="2600" b="1" dirty="0"/>
              <a:t>PART A: Hospital Insurance</a:t>
            </a:r>
          </a:p>
        </p:txBody>
      </p:sp>
      <p:sp>
        <p:nvSpPr>
          <p:cNvPr id="2" name="Title 1"/>
          <p:cNvSpPr>
            <a:spLocks noGrp="1"/>
          </p:cNvSpPr>
          <p:nvPr>
            <p:ph type="title" idx="4294967295"/>
          </p:nvPr>
        </p:nvSpPr>
        <p:spPr bwMode="auto">
          <a:xfrm>
            <a:off x="0" y="0"/>
            <a:ext cx="9153525" cy="1325563"/>
          </a:xfrm>
          <a:prstGeom prst="rect">
            <a:avLst/>
          </a:prstGeom>
          <a:noFill/>
          <a:ln>
            <a:miter lim="800000"/>
            <a:headEnd/>
            <a:tailEnd/>
          </a:ln>
        </p:spPr>
        <p:txBody>
          <a:bodyPr vert="horz" wrap="square" lIns="91440" tIns="45720" rIns="91440" bIns="45720" numCol="1" anchor="ctr" anchorCtr="0" compatLnSpc="1">
            <a:prstTxWarp prst="textNoShape">
              <a:avLst/>
            </a:prstTxWarp>
            <a:normAutofit/>
          </a:bodyPr>
          <a:lstStyle/>
          <a:p>
            <a:pPr algn="ctr"/>
            <a:r>
              <a:rPr lang="en-US" b="1" dirty="0">
                <a:solidFill>
                  <a:schemeClr val="tx2"/>
                </a:solidFill>
              </a:rPr>
              <a:t>WHAT DOES MEDICARE COST?</a:t>
            </a:r>
            <a:br>
              <a:rPr lang="en-US" b="1" dirty="0"/>
            </a:br>
            <a:r>
              <a:rPr lang="en-US" b="1" dirty="0">
                <a:solidFill>
                  <a:schemeClr val="tx2"/>
                </a:solidFill>
              </a:rPr>
              <a:t>2022 MEDICARE PREMIUMS </a:t>
            </a:r>
          </a:p>
        </p:txBody>
      </p:sp>
      <p:sp>
        <p:nvSpPr>
          <p:cNvPr id="23558" name="TextBox 6"/>
          <p:cNvSpPr txBox="1">
            <a:spLocks noChangeArrowheads="1"/>
          </p:cNvSpPr>
          <p:nvPr/>
        </p:nvSpPr>
        <p:spPr bwMode="auto">
          <a:xfrm>
            <a:off x="603503" y="5486400"/>
            <a:ext cx="8086471" cy="1015663"/>
          </a:xfrm>
          <a:prstGeom prst="rect">
            <a:avLst/>
          </a:prstGeom>
          <a:noFill/>
          <a:ln w="9525">
            <a:noFill/>
            <a:miter lim="800000"/>
            <a:headEnd/>
            <a:tailEnd/>
          </a:ln>
        </p:spPr>
        <p:txBody>
          <a:bodyPr wrap="square">
            <a:spAutoFit/>
          </a:bodyPr>
          <a:lstStyle/>
          <a:p>
            <a:r>
              <a:rPr lang="en-US" sz="2000" b="1" dirty="0">
                <a:solidFill>
                  <a:schemeClr val="tx2"/>
                </a:solidFill>
                <a:latin typeface="Calibri" pitchFamily="34" charset="0"/>
              </a:rPr>
              <a:t>PLEASE NOTE: </a:t>
            </a:r>
          </a:p>
          <a:p>
            <a:r>
              <a:rPr lang="en-US" sz="2000" b="1" dirty="0">
                <a:latin typeface="Calibri" pitchFamily="34" charset="0"/>
              </a:rPr>
              <a:t>CTPF subsidizes 60% of Medicare Part B base premiums</a:t>
            </a:r>
          </a:p>
          <a:p>
            <a:r>
              <a:rPr lang="en-US" sz="2000" b="1" u="sng" dirty="0">
                <a:latin typeface="Calibri" pitchFamily="34" charset="0"/>
              </a:rPr>
              <a:t>* No Medicare Part A subsidy if pension effective date is 7/1/16 or later</a:t>
            </a:r>
          </a:p>
        </p:txBody>
      </p:sp>
      <p:cxnSp>
        <p:nvCxnSpPr>
          <p:cNvPr id="4" name="Straight Connector 3"/>
          <p:cNvCxnSpPr/>
          <p:nvPr/>
        </p:nvCxnSpPr>
        <p:spPr>
          <a:xfrm>
            <a:off x="533400" y="2057400"/>
            <a:ext cx="381000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24400" y="2057400"/>
            <a:ext cx="381000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Image result for hospital 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ackgroundRemoval t="3583" b="96262" l="3636" r="96932"/>
                    </a14:imgEffect>
                  </a14:imgLayer>
                </a14:imgProps>
              </a:ext>
              <a:ext uri="{28A0092B-C50C-407E-A947-70E740481C1C}">
                <a14:useLocalDpi xmlns:a14="http://schemas.microsoft.com/office/drawing/2010/main" val="0"/>
              </a:ext>
            </a:extLst>
          </a:blip>
          <a:srcRect/>
          <a:stretch>
            <a:fillRect/>
          </a:stretch>
        </p:blipFill>
        <p:spPr bwMode="auto">
          <a:xfrm>
            <a:off x="589219" y="5074830"/>
            <a:ext cx="571500" cy="4169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rotWithShape="1">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ackgroundRemoval t="31590" b="73536" l="35780" r="60000"/>
                    </a14:imgEffect>
                    <a14:imgEffect>
                      <a14:brightnessContrast bright="-40000"/>
                    </a14:imgEffect>
                  </a14:imgLayer>
                </a14:imgProps>
              </a:ext>
              <a:ext uri="{28A0092B-C50C-407E-A947-70E740481C1C}">
                <a14:useLocalDpi xmlns:a14="http://schemas.microsoft.com/office/drawing/2010/main" val="0"/>
              </a:ext>
            </a:extLst>
          </a:blip>
          <a:srcRect l="37404" t="31296" r="39510" b="46185"/>
          <a:stretch/>
        </p:blipFill>
        <p:spPr bwMode="auto">
          <a:xfrm>
            <a:off x="4724400" y="5074830"/>
            <a:ext cx="701429"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3717" y="5059590"/>
            <a:ext cx="222504" cy="205184"/>
          </a:xfrm>
          <a:prstGeom prst="rect">
            <a:avLst/>
          </a:prstGeom>
          <a:noFill/>
        </p:spPr>
        <p:txBody>
          <a:bodyPr wrap="square" rtlCol="0">
            <a:spAutoFit/>
          </a:bodyPr>
          <a:lstStyle/>
          <a:p>
            <a:r>
              <a:rPr lang="en-US" sz="1100" b="1" baseline="-25000" dirty="0">
                <a:solidFill>
                  <a:schemeClr val="bg2">
                    <a:lumMod val="75000"/>
                  </a:schemeClr>
                </a:solidFill>
              </a:rPr>
              <a:t>+</a:t>
            </a:r>
            <a:endParaRPr lang="en-US" b="1" baseline="-25000" dirty="0">
              <a:solidFill>
                <a:schemeClr val="bg2">
                  <a:lumMod val="75000"/>
                </a:schemeClr>
              </a:solidFill>
            </a:endParaRPr>
          </a:p>
        </p:txBody>
      </p:sp>
      <p:sp>
        <p:nvSpPr>
          <p:cNvPr id="14" name="Content Placeholder 11"/>
          <p:cNvSpPr txBox="1">
            <a:spLocks/>
          </p:cNvSpPr>
          <p:nvPr/>
        </p:nvSpPr>
        <p:spPr>
          <a:xfrm>
            <a:off x="533400" y="2173287"/>
            <a:ext cx="3733800" cy="3312042"/>
          </a:xfrm>
          <a:prstGeom prst="rect">
            <a:avLst/>
          </a:prstGeom>
          <a:solidFill>
            <a:schemeClr val="accent1">
              <a:lumMod val="20000"/>
              <a:lumOff val="80000"/>
            </a:schemeClr>
          </a:solidFill>
          <a:ln>
            <a:solidFill>
              <a:srgbClr val="4F81BD"/>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Wingdings" pitchFamily="2" charset="2"/>
              <a:buNone/>
            </a:pPr>
            <a:r>
              <a:rPr lang="en-US" sz="2400" b="1" u="sng" dirty="0"/>
              <a:t>Monthly Premium</a:t>
            </a:r>
          </a:p>
          <a:p>
            <a:pPr marL="0" indent="0" algn="ctr" fontAlgn="auto">
              <a:spcAft>
                <a:spcPts val="1200"/>
              </a:spcAft>
              <a:buFont typeface="Wingdings" pitchFamily="2" charset="2"/>
              <a:buNone/>
            </a:pPr>
            <a:r>
              <a:rPr lang="en-US" sz="2400" b="1" dirty="0"/>
              <a:t>40 quarters </a:t>
            </a:r>
            <a:r>
              <a:rPr lang="en-US" sz="2400" dirty="0"/>
              <a:t>--------- $0</a:t>
            </a:r>
          </a:p>
          <a:p>
            <a:pPr marL="0" indent="0" algn="ctr" fontAlgn="auto">
              <a:spcAft>
                <a:spcPts val="1200"/>
              </a:spcAft>
              <a:buFont typeface="Wingdings" pitchFamily="2" charset="2"/>
              <a:buNone/>
            </a:pPr>
            <a:r>
              <a:rPr lang="en-US" sz="2400" b="1" dirty="0"/>
              <a:t>30-39 quarters </a:t>
            </a:r>
            <a:r>
              <a:rPr lang="en-US" sz="2400" dirty="0"/>
              <a:t>--------- $274</a:t>
            </a:r>
            <a:br>
              <a:rPr lang="en-US" sz="2400" dirty="0"/>
            </a:br>
            <a:r>
              <a:rPr lang="en-US" sz="2400" b="1" dirty="0"/>
              <a:t>0-29 quarters  </a:t>
            </a:r>
            <a:r>
              <a:rPr lang="en-US" sz="2400" dirty="0"/>
              <a:t>---------  $499</a:t>
            </a:r>
            <a:br>
              <a:rPr lang="en-US" sz="2400" b="1" dirty="0"/>
            </a:br>
            <a:endParaRPr lang="en-US" sz="2400" dirty="0"/>
          </a:p>
        </p:txBody>
      </p:sp>
      <p:sp>
        <p:nvSpPr>
          <p:cNvPr id="16" name="Content Placeholder 13"/>
          <p:cNvSpPr txBox="1">
            <a:spLocks/>
          </p:cNvSpPr>
          <p:nvPr/>
        </p:nvSpPr>
        <p:spPr>
          <a:xfrm>
            <a:off x="4724400" y="2173287"/>
            <a:ext cx="3886200" cy="3313113"/>
          </a:xfrm>
          <a:prstGeom prst="rect">
            <a:avLst/>
          </a:prstGeom>
          <a:solidFill>
            <a:schemeClr val="accent1">
              <a:lumMod val="40000"/>
              <a:lumOff val="60000"/>
            </a:schemeClr>
          </a:solidFill>
          <a:ln>
            <a:solidFill>
              <a:srgbClr val="4F81BD"/>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1200"/>
              </a:spcAft>
              <a:buFont typeface="Wingdings" pitchFamily="2" charset="2"/>
              <a:buNone/>
            </a:pPr>
            <a:r>
              <a:rPr lang="en-US" sz="2000" b="1" u="sng" dirty="0"/>
              <a:t>2022 Monthly Premium</a:t>
            </a:r>
          </a:p>
          <a:p>
            <a:pPr marL="0" indent="0" algn="ctr" fontAlgn="auto">
              <a:spcAft>
                <a:spcPts val="0"/>
              </a:spcAft>
              <a:buFont typeface="Wingdings" pitchFamily="2" charset="2"/>
              <a:buNone/>
            </a:pPr>
            <a:endParaRPr lang="en-US" sz="800" dirty="0"/>
          </a:p>
          <a:p>
            <a:pPr marL="0" indent="0" algn="ctr" fontAlgn="auto">
              <a:spcAft>
                <a:spcPts val="0"/>
              </a:spcAft>
              <a:buFont typeface="Wingdings" pitchFamily="2" charset="2"/>
              <a:buNone/>
            </a:pPr>
            <a:r>
              <a:rPr lang="en-US" b="1" dirty="0"/>
              <a:t>$170.10</a:t>
            </a:r>
          </a:p>
          <a:p>
            <a:pPr marL="0" indent="0" algn="ctr" fontAlgn="auto">
              <a:spcAft>
                <a:spcPts val="0"/>
              </a:spcAft>
              <a:buFont typeface="Wingdings" pitchFamily="2" charset="2"/>
              <a:buNone/>
            </a:pPr>
            <a:r>
              <a:rPr lang="en-US" sz="2400" dirty="0"/>
              <a:t>(CTPF subsidy is </a:t>
            </a:r>
            <a:r>
              <a:rPr lang="en-US" sz="2400" b="1" dirty="0">
                <a:solidFill>
                  <a:srgbClr val="C00000"/>
                </a:solidFill>
              </a:rPr>
              <a:t>$100.26**</a:t>
            </a:r>
            <a:r>
              <a:rPr lang="en-US" sz="2400" dirty="0"/>
              <a:t>)</a:t>
            </a:r>
          </a:p>
          <a:p>
            <a:pPr marL="0" indent="0" algn="ctr" fontAlgn="auto">
              <a:spcAft>
                <a:spcPts val="0"/>
              </a:spcAft>
              <a:buFont typeface="Wingdings" pitchFamily="2" charset="2"/>
              <a:buNone/>
            </a:pPr>
            <a:r>
              <a:rPr lang="en-US" sz="2400" b="1" i="1" dirty="0">
                <a:solidFill>
                  <a:srgbClr val="C00000"/>
                </a:solidFill>
              </a:rPr>
              <a:t>** Subsidy based on $167.10</a:t>
            </a:r>
            <a:endParaRPr lang="en-US" sz="2400" i="1" dirty="0"/>
          </a:p>
        </p:txBody>
      </p:sp>
      <p:sp>
        <p:nvSpPr>
          <p:cNvPr id="5" name="Slide Number Placeholder 4"/>
          <p:cNvSpPr>
            <a:spLocks noGrp="1"/>
          </p:cNvSpPr>
          <p:nvPr>
            <p:ph type="sldNum" sz="quarter" idx="12"/>
          </p:nvPr>
        </p:nvSpPr>
        <p:spPr/>
        <p:txBody>
          <a:bodyPr/>
          <a:lstStyle/>
          <a:p>
            <a:fld id="{616AF2F3-25B2-4BB2-ACDD-6440E37D8C73}" type="slidenum">
              <a:rPr lang="en-US" smtClean="0"/>
              <a:t>13</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168" y="1371600"/>
            <a:ext cx="9144000" cy="4343400"/>
          </a:xfrm>
        </p:spPr>
        <p:txBody>
          <a:bodyPr>
            <a:noAutofit/>
          </a:bodyPr>
          <a:lstStyle/>
          <a:p>
            <a:pPr marL="0" lvl="0" indent="0" algn="ctr" fontAlgn="base">
              <a:lnSpc>
                <a:spcPct val="100000"/>
              </a:lnSpc>
              <a:spcBef>
                <a:spcPct val="0"/>
              </a:spcBef>
              <a:spcAft>
                <a:spcPts val="1200"/>
              </a:spcAft>
              <a:buNone/>
            </a:pPr>
            <a:r>
              <a:rPr lang="en-US" sz="2400" b="1" i="1" dirty="0">
                <a:solidFill>
                  <a:schemeClr val="accent5">
                    <a:lumMod val="75000"/>
                  </a:schemeClr>
                </a:solidFill>
                <a:latin typeface="Arial" charset="0"/>
              </a:rPr>
              <a:t>If you qualify for </a:t>
            </a:r>
            <a:r>
              <a:rPr lang="en-US" sz="2400" b="1" i="1" u="sng" dirty="0">
                <a:solidFill>
                  <a:schemeClr val="accent5">
                    <a:lumMod val="75000"/>
                  </a:schemeClr>
                </a:solidFill>
                <a:latin typeface="Arial" charset="0"/>
              </a:rPr>
              <a:t>FREE</a:t>
            </a:r>
            <a:r>
              <a:rPr lang="en-US" sz="2400" b="1" i="1" dirty="0">
                <a:solidFill>
                  <a:schemeClr val="accent5">
                    <a:lumMod val="75000"/>
                  </a:schemeClr>
                </a:solidFill>
                <a:latin typeface="Arial" charset="0"/>
              </a:rPr>
              <a:t> Part A</a:t>
            </a:r>
            <a:endParaRPr lang="en-US" sz="2400" i="1" dirty="0">
              <a:solidFill>
                <a:schemeClr val="accent5">
                  <a:lumMod val="75000"/>
                </a:schemeClr>
              </a:solidFill>
              <a:latin typeface="Times New Roman" pitchFamily="18" charset="0"/>
            </a:endParaRPr>
          </a:p>
          <a:p>
            <a:pPr marL="566738" lvl="2" indent="0">
              <a:spcAft>
                <a:spcPct val="35000"/>
              </a:spcAft>
              <a:buClr>
                <a:srgbClr val="034D24"/>
              </a:buClr>
              <a:buSzPct val="98000"/>
              <a:buNone/>
            </a:pPr>
            <a:r>
              <a:rPr lang="en-US" sz="2400" b="1" dirty="0"/>
              <a:t>Pay directly to Medicare</a:t>
            </a:r>
          </a:p>
          <a:p>
            <a:pPr lvl="2">
              <a:spcAft>
                <a:spcPct val="35000"/>
              </a:spcAft>
              <a:buClr>
                <a:schemeClr val="tx2"/>
              </a:buClr>
              <a:buSzPct val="98000"/>
              <a:buFont typeface="Wingdings" panose="05000000000000000000" pitchFamily="2" charset="2"/>
              <a:buChar char="§"/>
            </a:pPr>
            <a:r>
              <a:rPr lang="en-US" dirty="0"/>
              <a:t>Monthly bill from Medicare</a:t>
            </a:r>
          </a:p>
          <a:p>
            <a:pPr lvl="2">
              <a:spcAft>
                <a:spcPct val="35000"/>
              </a:spcAft>
              <a:buClr>
                <a:schemeClr val="tx2"/>
              </a:buClr>
              <a:buSzPct val="98000"/>
              <a:buFont typeface="Wingdings" panose="05000000000000000000" pitchFamily="2" charset="2"/>
              <a:buChar char="§"/>
            </a:pPr>
            <a:r>
              <a:rPr lang="en-US" dirty="0"/>
              <a:t>Sign up for Medicare Easy Pay® program</a:t>
            </a:r>
          </a:p>
          <a:p>
            <a:pPr lvl="3">
              <a:buClr>
                <a:srgbClr val="034D24"/>
              </a:buClr>
              <a:buSzPct val="98000"/>
              <a:buFont typeface="Courier New" panose="02070309020205020404" pitchFamily="49" charset="0"/>
              <a:buChar char="o"/>
            </a:pPr>
            <a:r>
              <a:rPr lang="en-US" dirty="0"/>
              <a:t>Medicare Part B premium automatically deducted from savings or checking free of charge</a:t>
            </a:r>
          </a:p>
          <a:p>
            <a:pPr lvl="3">
              <a:buClr>
                <a:srgbClr val="034D24"/>
              </a:buClr>
              <a:buSzPct val="98000"/>
              <a:buFont typeface="Courier New" panose="02070309020205020404" pitchFamily="49" charset="0"/>
              <a:buChar char="o"/>
            </a:pPr>
            <a:r>
              <a:rPr lang="en-US" dirty="0"/>
              <a:t>Easy way to make sure your Medicare premium gets paid on time</a:t>
            </a:r>
          </a:p>
          <a:p>
            <a:pPr marL="1371600" lvl="3" indent="0">
              <a:buClr>
                <a:srgbClr val="034D24"/>
              </a:buClr>
              <a:buSzPct val="98000"/>
              <a:buNone/>
            </a:pPr>
            <a:endParaRPr lang="en-US" sz="1600" dirty="0"/>
          </a:p>
          <a:p>
            <a:pPr marL="566738" lvl="2" indent="0">
              <a:spcAft>
                <a:spcPct val="35000"/>
              </a:spcAft>
              <a:buClr>
                <a:srgbClr val="034D24"/>
              </a:buClr>
              <a:buSzPct val="98000"/>
              <a:buNone/>
            </a:pPr>
            <a:r>
              <a:rPr lang="en-US" sz="2400" b="1" dirty="0"/>
              <a:t>Social Security Deduction</a:t>
            </a:r>
          </a:p>
          <a:p>
            <a:pPr lvl="2">
              <a:spcAft>
                <a:spcPct val="35000"/>
              </a:spcAft>
              <a:buClr>
                <a:srgbClr val="034D24"/>
              </a:buClr>
              <a:buSzPct val="98000"/>
              <a:buFont typeface="Wingdings" panose="05000000000000000000" pitchFamily="2" charset="2"/>
              <a:buChar char="§"/>
            </a:pPr>
            <a:r>
              <a:rPr lang="en-US" sz="1800" dirty="0"/>
              <a:t>Social Security check, the Part B premium is automatically deducted, no need for EASY PAY</a:t>
            </a:r>
          </a:p>
          <a:p>
            <a:pPr marL="1257300" lvl="2" indent="-342900">
              <a:buClr>
                <a:srgbClr val="034D24"/>
              </a:buClr>
              <a:buSzPct val="98000"/>
              <a:buFont typeface="Wingdings" panose="05000000000000000000" pitchFamily="2" charset="2"/>
              <a:buChar char="q"/>
            </a:pPr>
            <a:endParaRPr lang="en-US" sz="1600" dirty="0"/>
          </a:p>
          <a:p>
            <a:pPr marL="1371600" indent="0">
              <a:spcBef>
                <a:spcPct val="0"/>
              </a:spcBef>
              <a:spcAft>
                <a:spcPct val="35000"/>
              </a:spcAft>
              <a:buFont typeface="Wingdings" pitchFamily="2" charset="2"/>
              <a:buNone/>
            </a:pPr>
            <a:endParaRPr lang="en-US" sz="2600" b="1" dirty="0"/>
          </a:p>
          <a:p>
            <a:pPr marL="1828800" indent="-457200">
              <a:spcBef>
                <a:spcPct val="0"/>
              </a:spcBef>
              <a:spcAft>
                <a:spcPct val="35000"/>
              </a:spcAft>
            </a:pPr>
            <a:endParaRPr lang="en-US" sz="2600" b="1" dirty="0"/>
          </a:p>
          <a:p>
            <a:pPr marL="1828800" indent="-457200">
              <a:spcBef>
                <a:spcPct val="0"/>
              </a:spcBef>
              <a:spcAft>
                <a:spcPct val="35000"/>
              </a:spcAft>
            </a:pPr>
            <a:endParaRPr lang="en-US" sz="2600" b="1" dirty="0"/>
          </a:p>
        </p:txBody>
      </p:sp>
      <p:sp>
        <p:nvSpPr>
          <p:cNvPr id="2" name="Title 1"/>
          <p:cNvSpPr>
            <a:spLocks noGrp="1"/>
          </p:cNvSpPr>
          <p:nvPr>
            <p:ph type="title" idx="4294967295"/>
          </p:nvPr>
        </p:nvSpPr>
        <p:spPr bwMode="auto">
          <a:xfrm>
            <a:off x="208687" y="228600"/>
            <a:ext cx="8656289" cy="762000"/>
          </a:xfrm>
          <a:prstGeom prst="rect">
            <a:avLst/>
          </a:prstGeom>
          <a:noFill/>
          <a:ln>
            <a:miter lim="800000"/>
            <a:headEnd/>
            <a:tailEnd/>
          </a:ln>
        </p:spPr>
        <p:txBody>
          <a:bodyPr vert="horz" wrap="square" lIns="91440" tIns="45720" rIns="91440" bIns="45720" numCol="1" anchor="ctr" anchorCtr="0" compatLnSpc="1">
            <a:prstTxWarp prst="textNoShape">
              <a:avLst/>
            </a:prstTxWarp>
            <a:noAutofit/>
          </a:bodyPr>
          <a:lstStyle/>
          <a:p>
            <a:pPr algn="ctr"/>
            <a:r>
              <a:rPr lang="en-US" b="1" dirty="0">
                <a:solidFill>
                  <a:schemeClr val="tx2"/>
                </a:solidFill>
              </a:rPr>
              <a:t>PAYING YOUR MEDICARE PREMIUM </a:t>
            </a:r>
            <a:endParaRPr lang="en-US" sz="3200" u="sng" dirty="0">
              <a:solidFill>
                <a:schemeClr val="tx2"/>
              </a:solidFill>
              <a:latin typeface="Times New Roman" pitchFamily="18" charset="0"/>
            </a:endParaRPr>
          </a:p>
        </p:txBody>
      </p:sp>
      <p:sp>
        <p:nvSpPr>
          <p:cNvPr id="25606" name="Text Box 6"/>
          <p:cNvSpPr txBox="1">
            <a:spLocks noChangeArrowheads="1"/>
          </p:cNvSpPr>
          <p:nvPr/>
        </p:nvSpPr>
        <p:spPr bwMode="auto">
          <a:xfrm>
            <a:off x="650632" y="5867400"/>
            <a:ext cx="8155596" cy="707886"/>
          </a:xfrm>
          <a:prstGeom prst="rect">
            <a:avLst/>
          </a:prstGeom>
          <a:noFill/>
          <a:ln w="9525">
            <a:noFill/>
            <a:miter lim="800000"/>
            <a:headEnd/>
            <a:tailEnd/>
          </a:ln>
          <a:effectLst/>
        </p:spPr>
        <p:txBody>
          <a:bodyPr wrap="square">
            <a:spAutoFit/>
          </a:bodyPr>
          <a:lstStyle/>
          <a:p>
            <a:pPr>
              <a:spcBef>
                <a:spcPct val="20000"/>
              </a:spcBef>
              <a:buClr>
                <a:srgbClr val="034D24"/>
              </a:buClr>
              <a:buSzPct val="130000"/>
            </a:pPr>
            <a:r>
              <a:rPr lang="en-US" sz="2000" b="1" dirty="0">
                <a:solidFill>
                  <a:schemeClr val="accent5">
                    <a:lumMod val="50000"/>
                  </a:schemeClr>
                </a:solidFill>
                <a:latin typeface="+mj-lt"/>
              </a:rPr>
              <a:t>NOTE: CTPF helps you pay by adding a subsidy ($100.26 in 2022) to your monthly pension benefit (60% of Part B cost)</a:t>
            </a:r>
            <a:r>
              <a:rPr lang="en-US" sz="2000" b="1" dirty="0">
                <a:solidFill>
                  <a:srgbClr val="4F81BD"/>
                </a:solidFill>
                <a:latin typeface="+mj-lt"/>
              </a:rPr>
              <a:t>.</a:t>
            </a:r>
            <a:endParaRPr lang="en-US" sz="2000" b="1" dirty="0">
              <a:solidFill>
                <a:schemeClr val="accent5">
                  <a:lumMod val="50000"/>
                </a:schemeClr>
              </a:solidFill>
              <a:latin typeface="+mj-lt"/>
            </a:endParaRPr>
          </a:p>
        </p:txBody>
      </p:sp>
      <p:sp>
        <p:nvSpPr>
          <p:cNvPr id="25607"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fld id="{1C7C6682-FC0D-416A-B181-03749A555853}" type="slidenum">
              <a:rPr lang="en-US" sz="1600" b="1">
                <a:solidFill>
                  <a:schemeClr val="bg1"/>
                </a:solidFill>
                <a:latin typeface="Calibri" pitchFamily="34" charset="0"/>
              </a:rPr>
              <a:pPr/>
              <a:t>14</a:t>
            </a:fld>
            <a:endParaRPr lang="en-US" sz="1600" b="1" dirty="0">
              <a:solidFill>
                <a:schemeClr val="bg1"/>
              </a:solidFill>
              <a:latin typeface="Calibri" pitchFamily="34" charset="0"/>
            </a:endParaRPr>
          </a:p>
        </p:txBody>
      </p:sp>
      <p:cxnSp>
        <p:nvCxnSpPr>
          <p:cNvPr id="7" name="Straight Connector 6"/>
          <p:cNvCxnSpPr/>
          <p:nvPr/>
        </p:nvCxnSpPr>
        <p:spPr>
          <a:xfrm>
            <a:off x="596096" y="2362200"/>
            <a:ext cx="77724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8115111" y="1735069"/>
            <a:ext cx="807086" cy="1399032"/>
            <a:chOff x="6664568" y="1885857"/>
            <a:chExt cx="1025769" cy="1778106"/>
          </a:xfrm>
        </p:grpSpPr>
        <p:pic>
          <p:nvPicPr>
            <p:cNvPr id="25608" name="Picture 8" descr="contributions_cream back"/>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0" b="89161" l="11294" r="100000"/>
                      </a14:imgEffect>
                    </a14:imgLayer>
                  </a14:imgProps>
                </a:ext>
              </a:extLst>
            </a:blip>
            <a:srcRect l="33866" r="32268"/>
            <a:stretch/>
          </p:blipFill>
          <p:spPr bwMode="auto">
            <a:xfrm>
              <a:off x="6664568" y="1885857"/>
              <a:ext cx="1025769" cy="1778106"/>
            </a:xfrm>
            <a:prstGeom prst="rect">
              <a:avLst/>
            </a:prstGeom>
            <a:noFill/>
          </p:spPr>
        </p:pic>
        <p:sp>
          <p:nvSpPr>
            <p:cNvPr id="4" name="Oval 3"/>
            <p:cNvSpPr/>
            <p:nvPr/>
          </p:nvSpPr>
          <p:spPr>
            <a:xfrm>
              <a:off x="6858000" y="1885857"/>
              <a:ext cx="228600" cy="247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p:cNvCxnSpPr/>
          <p:nvPr/>
        </p:nvCxnSpPr>
        <p:spPr>
          <a:xfrm>
            <a:off x="533400" y="4953000"/>
            <a:ext cx="77724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616AF2F3-25B2-4BB2-ACDD-6440E37D8C73}" type="slidenum">
              <a:rPr lang="en-US" smtClean="0"/>
              <a:t>14</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304800" y="44419"/>
            <a:ext cx="8534400" cy="1447800"/>
          </a:xfrm>
          <a:prstGeom prst="rect">
            <a:avLst/>
          </a:prstGeom>
          <a:noFill/>
          <a:ln w="9525">
            <a:noFill/>
            <a:miter lim="800000"/>
            <a:headEnd/>
            <a:tailEnd/>
          </a:ln>
        </p:spPr>
        <p:txBody>
          <a:bodyPr anchor="ctr"/>
          <a:lstStyle/>
          <a:p>
            <a:pPr algn="ctr"/>
            <a:endParaRPr lang="en-US" sz="4000" dirty="0">
              <a:latin typeface="Times New Roman" pitchFamily="18" charset="0"/>
            </a:endParaRPr>
          </a:p>
        </p:txBody>
      </p:sp>
      <p:sp>
        <p:nvSpPr>
          <p:cNvPr id="34823"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fld id="{7B1DC641-E7DD-4665-A6DE-61C68017B9AA}" type="slidenum">
              <a:rPr lang="en-US" sz="1600" b="1">
                <a:solidFill>
                  <a:schemeClr val="bg1"/>
                </a:solidFill>
                <a:latin typeface="Calibri" pitchFamily="34" charset="0"/>
              </a:rPr>
              <a:pPr/>
              <a:t>15</a:t>
            </a:fld>
            <a:endParaRPr lang="en-US" sz="1600" b="1" dirty="0">
              <a:solidFill>
                <a:schemeClr val="bg1"/>
              </a:solidFill>
              <a:latin typeface="Calibri" pitchFamily="34" charset="0"/>
            </a:endParaRPr>
          </a:p>
        </p:txBody>
      </p:sp>
      <p:pic>
        <p:nvPicPr>
          <p:cNvPr id="5" name="Picture 2"/>
          <p:cNvPicPr>
            <a:picLocks noChangeAspect="1" noChangeArrowheads="1"/>
          </p:cNvPicPr>
          <p:nvPr/>
        </p:nvPicPr>
        <p:blipFill rotWithShape="1">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31590" b="73536" l="35780" r="60000"/>
                    </a14:imgEffect>
                  </a14:imgLayer>
                </a14:imgProps>
              </a:ext>
              <a:ext uri="{28A0092B-C50C-407E-A947-70E740481C1C}">
                <a14:useLocalDpi xmlns:a14="http://schemas.microsoft.com/office/drawing/2010/main" val="0"/>
              </a:ext>
            </a:extLst>
          </a:blip>
          <a:srcRect l="35023" t="31103" r="48233" b="25381"/>
          <a:stretch/>
        </p:blipFill>
        <p:spPr bwMode="auto">
          <a:xfrm>
            <a:off x="5929470" y="1616261"/>
            <a:ext cx="3214530" cy="488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16AF2F3-25B2-4BB2-ACDD-6440E37D8C73}" type="slidenum">
              <a:rPr lang="en-US" smtClean="0"/>
              <a:t>15</a:t>
            </a:fld>
            <a:endParaRPr lang="en-US" dirty="0"/>
          </a:p>
        </p:txBody>
      </p:sp>
      <p:pic>
        <p:nvPicPr>
          <p:cNvPr id="6" name="Picture 5">
            <a:extLst>
              <a:ext uri="{FF2B5EF4-FFF2-40B4-BE49-F238E27FC236}">
                <a16:creationId xmlns:a16="http://schemas.microsoft.com/office/drawing/2014/main" id="{D0BAC3B5-747B-43D2-944B-E3264A2DA6D2}"/>
              </a:ext>
            </a:extLst>
          </p:cNvPr>
          <p:cNvPicPr>
            <a:picLocks noChangeAspect="1"/>
          </p:cNvPicPr>
          <p:nvPr/>
        </p:nvPicPr>
        <p:blipFill>
          <a:blip r:embed="rId5"/>
          <a:stretch>
            <a:fillRect/>
          </a:stretch>
        </p:blipFill>
        <p:spPr>
          <a:xfrm>
            <a:off x="457200" y="118987"/>
            <a:ext cx="5203690" cy="6415041"/>
          </a:xfrm>
          <a:prstGeom prst="rect">
            <a:avLst/>
          </a:prstGeom>
        </p:spPr>
      </p:pic>
      <p:sp>
        <p:nvSpPr>
          <p:cNvPr id="7" name="TextBox 6">
            <a:extLst>
              <a:ext uri="{FF2B5EF4-FFF2-40B4-BE49-F238E27FC236}">
                <a16:creationId xmlns:a16="http://schemas.microsoft.com/office/drawing/2014/main" id="{B21CE941-99DC-41FD-B981-6562455B5424}"/>
              </a:ext>
            </a:extLst>
          </p:cNvPr>
          <p:cNvSpPr txBox="1"/>
          <p:nvPr/>
        </p:nvSpPr>
        <p:spPr>
          <a:xfrm>
            <a:off x="4579961" y="4919570"/>
            <a:ext cx="3214529" cy="923330"/>
          </a:xfrm>
          <a:prstGeom prst="rect">
            <a:avLst/>
          </a:prstGeom>
          <a:noFill/>
        </p:spPr>
        <p:txBody>
          <a:bodyPr wrap="square" rtlCol="0">
            <a:spAutoFit/>
          </a:bodyPr>
          <a:lstStyle/>
          <a:p>
            <a:r>
              <a:rPr lang="en-US" b="1" dirty="0"/>
              <a:t>Website:</a:t>
            </a:r>
            <a:r>
              <a:rPr lang="en-US" dirty="0"/>
              <a:t> www.medicare.gov/medicare-easy-pay</a:t>
            </a:r>
          </a:p>
        </p:txBody>
      </p:sp>
    </p:spTree>
    <p:extLst>
      <p:ext uri="{BB962C8B-B14F-4D97-AF65-F5344CB8AC3E}">
        <p14:creationId xmlns:p14="http://schemas.microsoft.com/office/powerpoint/2010/main" val="238823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14400" y="2438400"/>
            <a:ext cx="7696200" cy="769441"/>
            <a:chOff x="822363" y="1752601"/>
            <a:chExt cx="7696200" cy="769441"/>
          </a:xfrm>
        </p:grpSpPr>
        <p:sp>
          <p:nvSpPr>
            <p:cNvPr id="12" name="Rectangle 11"/>
            <p:cNvSpPr/>
            <p:nvPr/>
          </p:nvSpPr>
          <p:spPr>
            <a:xfrm>
              <a:off x="822363" y="1752601"/>
              <a:ext cx="7696200" cy="769441"/>
            </a:xfrm>
            <a:prstGeom prst="rect">
              <a:avLst/>
            </a:prstGeom>
            <a:solidFill>
              <a:schemeClr val="accent3">
                <a:lumMod val="20000"/>
                <a:lumOff val="8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054000" y="1752601"/>
              <a:ext cx="470000" cy="769441"/>
            </a:xfrm>
            <a:prstGeom prst="rect">
              <a:avLst/>
            </a:prstGeom>
          </p:spPr>
          <p:txBody>
            <a:bodyPr wrap="none">
              <a:spAutoFit/>
            </a:bodyPr>
            <a:lstStyle/>
            <a:p>
              <a:r>
                <a:rPr lang="en-US" sz="4400" b="1" dirty="0">
                  <a:solidFill>
                    <a:srgbClr val="00467A"/>
                  </a:solidFill>
                </a:rPr>
                <a:t>1</a:t>
              </a:r>
              <a:endParaRPr lang="en-US" dirty="0">
                <a:solidFill>
                  <a:srgbClr val="00467A"/>
                </a:solidFill>
              </a:endParaRPr>
            </a:p>
          </p:txBody>
        </p:sp>
      </p:grpSp>
      <p:sp>
        <p:nvSpPr>
          <p:cNvPr id="2" name="Title 1"/>
          <p:cNvSpPr>
            <a:spLocks noGrp="1"/>
          </p:cNvSpPr>
          <p:nvPr>
            <p:ph type="title" idx="4294967295"/>
          </p:nvPr>
        </p:nvSpPr>
        <p:spPr bwMode="auto">
          <a:xfrm>
            <a:off x="1" y="457200"/>
            <a:ext cx="9144000" cy="868363"/>
          </a:xfrm>
          <a:prstGeom prst="rect">
            <a:avLst/>
          </a:prstGeom>
          <a:noFill/>
          <a:ln>
            <a:miter lim="800000"/>
            <a:headEnd/>
            <a:tailEnd/>
          </a:ln>
        </p:spPr>
        <p:txBody>
          <a:bodyPr vert="horz" wrap="square" lIns="91440" tIns="45720" rIns="91440" bIns="45720" numCol="1" anchor="ctr" anchorCtr="0" compatLnSpc="1">
            <a:prstTxWarp prst="textNoShape">
              <a:avLst/>
            </a:prstTxWarp>
            <a:noAutofit/>
          </a:bodyPr>
          <a:lstStyle/>
          <a:p>
            <a:pPr algn="ctr"/>
            <a:r>
              <a:rPr lang="en-US" b="1" dirty="0">
                <a:solidFill>
                  <a:schemeClr val="tx2"/>
                </a:solidFill>
              </a:rPr>
              <a:t>PAYING YOUR MEDICARE PREMIUM </a:t>
            </a:r>
            <a:br>
              <a:rPr lang="en-US" dirty="0">
                <a:solidFill>
                  <a:schemeClr val="tx2"/>
                </a:solidFill>
                <a:latin typeface="Times New Roman" pitchFamily="18" charset="0"/>
              </a:rPr>
            </a:br>
            <a:endParaRPr lang="en-US" u="sng" dirty="0">
              <a:solidFill>
                <a:schemeClr val="tx2"/>
              </a:solidFill>
              <a:latin typeface="Times New Roman" pitchFamily="18" charset="0"/>
            </a:endParaRPr>
          </a:p>
        </p:txBody>
      </p:sp>
      <p:sp>
        <p:nvSpPr>
          <p:cNvPr id="25607"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fld id="{1C7C6682-FC0D-416A-B181-03749A555853}" type="slidenum">
              <a:rPr lang="en-US" sz="1600" b="1">
                <a:solidFill>
                  <a:schemeClr val="bg1"/>
                </a:solidFill>
                <a:latin typeface="Calibri" pitchFamily="34" charset="0"/>
              </a:rPr>
              <a:pPr/>
              <a:t>16</a:t>
            </a:fld>
            <a:endParaRPr lang="en-US" sz="1600" b="1" dirty="0">
              <a:solidFill>
                <a:schemeClr val="bg1"/>
              </a:solidFill>
              <a:latin typeface="Calibri" pitchFamily="34" charset="0"/>
            </a:endParaRPr>
          </a:p>
        </p:txBody>
      </p:sp>
      <p:cxnSp>
        <p:nvCxnSpPr>
          <p:cNvPr id="7" name="Straight Connector 6"/>
          <p:cNvCxnSpPr/>
          <p:nvPr/>
        </p:nvCxnSpPr>
        <p:spPr>
          <a:xfrm>
            <a:off x="609600" y="2286000"/>
            <a:ext cx="802913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52240" y="1676400"/>
            <a:ext cx="795852" cy="1379559"/>
            <a:chOff x="6664568" y="1885857"/>
            <a:chExt cx="1025769" cy="1778106"/>
          </a:xfrm>
        </p:grpSpPr>
        <p:pic>
          <p:nvPicPr>
            <p:cNvPr id="25608" name="Picture 8" descr="contributions_cream back"/>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89161" l="11294" r="100000"/>
                      </a14:imgEffect>
                    </a14:imgLayer>
                  </a14:imgProps>
                </a:ext>
              </a:extLst>
            </a:blip>
            <a:srcRect l="33866" r="32268"/>
            <a:stretch/>
          </p:blipFill>
          <p:spPr bwMode="auto">
            <a:xfrm>
              <a:off x="6664568" y="1885857"/>
              <a:ext cx="1025769" cy="1778106"/>
            </a:xfrm>
            <a:prstGeom prst="rect">
              <a:avLst/>
            </a:prstGeom>
            <a:noFill/>
          </p:spPr>
        </p:pic>
        <p:sp>
          <p:nvSpPr>
            <p:cNvPr id="4" name="Oval 3"/>
            <p:cNvSpPr/>
            <p:nvPr/>
          </p:nvSpPr>
          <p:spPr>
            <a:xfrm>
              <a:off x="6858000" y="1885857"/>
              <a:ext cx="228600" cy="24774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p:cNvSpPr/>
          <p:nvPr/>
        </p:nvSpPr>
        <p:spPr>
          <a:xfrm>
            <a:off x="1676399" y="2601724"/>
            <a:ext cx="6178547" cy="461665"/>
          </a:xfrm>
          <a:prstGeom prst="rect">
            <a:avLst/>
          </a:prstGeom>
        </p:spPr>
        <p:txBody>
          <a:bodyPr wrap="square">
            <a:spAutoFit/>
          </a:bodyPr>
          <a:lstStyle/>
          <a:p>
            <a:pPr marL="0" lvl="2">
              <a:spcBef>
                <a:spcPts val="0"/>
              </a:spcBef>
              <a:buClr>
                <a:schemeClr val="accent5">
                  <a:lumMod val="75000"/>
                </a:schemeClr>
              </a:buClr>
              <a:buSzPct val="98000"/>
              <a:buNone/>
            </a:pPr>
            <a:r>
              <a:rPr lang="en-US" sz="2400" b="1" u="sng" dirty="0">
                <a:latin typeface="+mj-lt"/>
              </a:rPr>
              <a:t>You</a:t>
            </a:r>
            <a:r>
              <a:rPr lang="en-US" sz="2400" dirty="0">
                <a:latin typeface="+mj-lt"/>
              </a:rPr>
              <a:t> will need to determine if you pay for Part A</a:t>
            </a:r>
          </a:p>
        </p:txBody>
      </p:sp>
      <p:sp>
        <p:nvSpPr>
          <p:cNvPr id="8" name="Rectangle 7"/>
          <p:cNvSpPr/>
          <p:nvPr/>
        </p:nvSpPr>
        <p:spPr>
          <a:xfrm>
            <a:off x="2674339" y="1676400"/>
            <a:ext cx="3642921" cy="523220"/>
          </a:xfrm>
          <a:prstGeom prst="rect">
            <a:avLst/>
          </a:prstGeom>
        </p:spPr>
        <p:txBody>
          <a:bodyPr wrap="none">
            <a:spAutoFit/>
          </a:bodyPr>
          <a:lstStyle/>
          <a:p>
            <a:pPr lvl="0" algn="ctr">
              <a:spcAft>
                <a:spcPts val="1200"/>
              </a:spcAft>
            </a:pPr>
            <a:r>
              <a:rPr lang="en-US" sz="2800" b="1" i="1" dirty="0">
                <a:solidFill>
                  <a:schemeClr val="accent5">
                    <a:lumMod val="75000"/>
                  </a:schemeClr>
                </a:solidFill>
              </a:rPr>
              <a:t>If you PAY for Part A</a:t>
            </a:r>
            <a:endParaRPr lang="en-US" sz="2800" i="1" dirty="0">
              <a:solidFill>
                <a:schemeClr val="accent5">
                  <a:lumMod val="75000"/>
                </a:schemeClr>
              </a:solidFill>
              <a:latin typeface="Times New Roman" pitchFamily="18" charset="0"/>
            </a:endParaRPr>
          </a:p>
        </p:txBody>
      </p:sp>
      <p:grpSp>
        <p:nvGrpSpPr>
          <p:cNvPr id="24" name="Group 23"/>
          <p:cNvGrpSpPr/>
          <p:nvPr/>
        </p:nvGrpSpPr>
        <p:grpSpPr>
          <a:xfrm>
            <a:off x="886265" y="4697596"/>
            <a:ext cx="7696200" cy="1246004"/>
            <a:chOff x="822363" y="1752601"/>
            <a:chExt cx="7696200" cy="769441"/>
          </a:xfrm>
        </p:grpSpPr>
        <p:sp>
          <p:nvSpPr>
            <p:cNvPr id="26" name="Rectangle 25"/>
            <p:cNvSpPr/>
            <p:nvPr/>
          </p:nvSpPr>
          <p:spPr>
            <a:xfrm>
              <a:off x="822363" y="1752601"/>
              <a:ext cx="7696200" cy="769441"/>
            </a:xfrm>
            <a:prstGeom prst="rect">
              <a:avLst/>
            </a:prstGeom>
            <a:solidFill>
              <a:schemeClr val="accent3">
                <a:lumMod val="20000"/>
                <a:lumOff val="8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054000" y="1752601"/>
              <a:ext cx="498855" cy="769441"/>
            </a:xfrm>
            <a:prstGeom prst="rect">
              <a:avLst/>
            </a:prstGeom>
          </p:spPr>
          <p:txBody>
            <a:bodyPr wrap="none">
              <a:spAutoFit/>
            </a:bodyPr>
            <a:lstStyle/>
            <a:p>
              <a:r>
                <a:rPr lang="en-US" sz="4400" b="1" dirty="0">
                  <a:solidFill>
                    <a:srgbClr val="00467A"/>
                  </a:solidFill>
                </a:rPr>
                <a:t>3</a:t>
              </a:r>
              <a:endParaRPr lang="en-US" dirty="0">
                <a:solidFill>
                  <a:srgbClr val="00467A"/>
                </a:solidFill>
              </a:endParaRPr>
            </a:p>
          </p:txBody>
        </p:sp>
      </p:grpSp>
      <p:sp>
        <p:nvSpPr>
          <p:cNvPr id="16" name="Rectangle 15"/>
          <p:cNvSpPr/>
          <p:nvPr/>
        </p:nvSpPr>
        <p:spPr>
          <a:xfrm>
            <a:off x="1600200" y="4883178"/>
            <a:ext cx="5943600" cy="830997"/>
          </a:xfrm>
          <a:prstGeom prst="rect">
            <a:avLst/>
          </a:prstGeom>
        </p:spPr>
        <p:txBody>
          <a:bodyPr wrap="square">
            <a:spAutoFit/>
          </a:bodyPr>
          <a:lstStyle/>
          <a:p>
            <a:pPr marL="173038" lvl="2">
              <a:spcBef>
                <a:spcPts val="0"/>
              </a:spcBef>
              <a:buClr>
                <a:schemeClr val="accent5">
                  <a:lumMod val="75000"/>
                </a:schemeClr>
              </a:buClr>
              <a:buSzPct val="98000"/>
              <a:buNone/>
            </a:pPr>
            <a:r>
              <a:rPr lang="en-US" sz="2400" dirty="0">
                <a:latin typeface="+mj-lt"/>
              </a:rPr>
              <a:t>Forms will be sent to you (or access via </a:t>
            </a:r>
            <a:r>
              <a:rPr lang="en-US" sz="2400" dirty="0">
                <a:latin typeface="+mj-lt"/>
                <a:hlinkClick r:id="rId5"/>
              </a:rPr>
              <a:t>www.ctpf.org</a:t>
            </a:r>
            <a:r>
              <a:rPr lang="en-US" sz="2400" dirty="0">
                <a:latin typeface="+mj-lt"/>
              </a:rPr>
              <a:t> under Forms)</a:t>
            </a:r>
          </a:p>
        </p:txBody>
      </p:sp>
      <p:grpSp>
        <p:nvGrpSpPr>
          <p:cNvPr id="31" name="Group 30"/>
          <p:cNvGrpSpPr/>
          <p:nvPr/>
        </p:nvGrpSpPr>
        <p:grpSpPr>
          <a:xfrm>
            <a:off x="886265" y="3505200"/>
            <a:ext cx="7696200" cy="922359"/>
            <a:chOff x="886265" y="3573441"/>
            <a:chExt cx="7696200" cy="922359"/>
          </a:xfrm>
        </p:grpSpPr>
        <p:grpSp>
          <p:nvGrpSpPr>
            <p:cNvPr id="17" name="Group 16"/>
            <p:cNvGrpSpPr/>
            <p:nvPr/>
          </p:nvGrpSpPr>
          <p:grpSpPr>
            <a:xfrm>
              <a:off x="886265" y="3573441"/>
              <a:ext cx="7696200" cy="922359"/>
              <a:chOff x="822363" y="1752601"/>
              <a:chExt cx="7696200" cy="922359"/>
            </a:xfrm>
          </p:grpSpPr>
          <p:grpSp>
            <p:nvGrpSpPr>
              <p:cNvPr id="18" name="Group 17"/>
              <p:cNvGrpSpPr/>
              <p:nvPr/>
            </p:nvGrpSpPr>
            <p:grpSpPr>
              <a:xfrm>
                <a:off x="822363" y="1752601"/>
                <a:ext cx="7696200" cy="922359"/>
                <a:chOff x="822363" y="1752601"/>
                <a:chExt cx="7696200" cy="922359"/>
              </a:xfrm>
            </p:grpSpPr>
            <p:sp>
              <p:nvSpPr>
                <p:cNvPr id="20" name="Rectangle 19"/>
                <p:cNvSpPr/>
                <p:nvPr/>
              </p:nvSpPr>
              <p:spPr>
                <a:xfrm>
                  <a:off x="822363" y="1752601"/>
                  <a:ext cx="7696200" cy="922359"/>
                </a:xfrm>
                <a:prstGeom prst="rect">
                  <a:avLst/>
                </a:prstGeom>
                <a:solidFill>
                  <a:schemeClr val="accent3">
                    <a:lumMod val="20000"/>
                    <a:lumOff val="8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054000" y="1829319"/>
                  <a:ext cx="498855" cy="769441"/>
                </a:xfrm>
                <a:prstGeom prst="rect">
                  <a:avLst/>
                </a:prstGeom>
              </p:spPr>
              <p:txBody>
                <a:bodyPr wrap="none">
                  <a:spAutoFit/>
                </a:bodyPr>
                <a:lstStyle/>
                <a:p>
                  <a:r>
                    <a:rPr lang="en-US" sz="4400" b="1" dirty="0">
                      <a:solidFill>
                        <a:srgbClr val="00467A"/>
                      </a:solidFill>
                    </a:rPr>
                    <a:t>2</a:t>
                  </a:r>
                  <a:endParaRPr lang="en-US" dirty="0">
                    <a:solidFill>
                      <a:srgbClr val="00467A"/>
                    </a:solidFill>
                  </a:endParaRPr>
                </a:p>
              </p:txBody>
            </p:sp>
          </p:grpSp>
          <p:pic>
            <p:nvPicPr>
              <p:cNvPr id="19" name="Picture 2"/>
              <p:cNvPicPr>
                <a:picLocks noChangeAspect="1" noChangeArrowheads="1"/>
              </p:cNvPicPr>
              <p:nvPr/>
            </p:nvPicPr>
            <p:blipFill rotWithShape="1">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backgroundRemoval t="31590" b="73536" l="35780" r="60000"/>
                        </a14:imgEffect>
                        <a14:imgEffect>
                          <a14:brightnessContrast bright="-40000"/>
                        </a14:imgEffect>
                      </a14:imgLayer>
                    </a14:imgProps>
                  </a:ext>
                  <a:ext uri="{28A0092B-C50C-407E-A947-70E740481C1C}">
                    <a14:useLocalDpi xmlns:a14="http://schemas.microsoft.com/office/drawing/2010/main" val="0"/>
                  </a:ext>
                </a:extLst>
              </a:blip>
              <a:srcRect l="37404" t="31296" r="39510" b="30486"/>
              <a:stretch/>
            </p:blipFill>
            <p:spPr bwMode="auto">
              <a:xfrm>
                <a:off x="7791045" y="2021160"/>
                <a:ext cx="675461" cy="65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Rectangle 21"/>
            <p:cNvSpPr/>
            <p:nvPr/>
          </p:nvSpPr>
          <p:spPr>
            <a:xfrm>
              <a:off x="1747621" y="3619381"/>
              <a:ext cx="5415179" cy="830997"/>
            </a:xfrm>
            <a:prstGeom prst="rect">
              <a:avLst/>
            </a:prstGeom>
          </p:spPr>
          <p:txBody>
            <a:bodyPr wrap="square">
              <a:spAutoFit/>
            </a:bodyPr>
            <a:lstStyle/>
            <a:p>
              <a:pPr marL="0" lvl="2">
                <a:spcBef>
                  <a:spcPts val="0"/>
                </a:spcBef>
                <a:buClr>
                  <a:schemeClr val="accent5">
                    <a:lumMod val="75000"/>
                  </a:schemeClr>
                </a:buClr>
                <a:buSzPct val="98000"/>
                <a:buNone/>
              </a:pPr>
              <a:r>
                <a:rPr lang="en-US" sz="2400" dirty="0">
                  <a:latin typeface="+mj-lt"/>
                </a:rPr>
                <a:t>If enrolling in CTPF health plan, you </a:t>
              </a:r>
              <a:r>
                <a:rPr lang="en-US" sz="2400" b="1" dirty="0">
                  <a:latin typeface="+mj-lt"/>
                </a:rPr>
                <a:t>must </a:t>
              </a:r>
              <a:r>
                <a:rPr lang="en-US" sz="2400" dirty="0">
                  <a:latin typeface="+mj-lt"/>
                </a:rPr>
                <a:t>enroll in CTPF </a:t>
              </a:r>
              <a:r>
                <a:rPr lang="en-US" sz="2400" dirty="0" err="1">
                  <a:latin typeface="+mj-lt"/>
                </a:rPr>
                <a:t>MedPay</a:t>
              </a:r>
              <a:endParaRPr lang="en-US" sz="2400" dirty="0">
                <a:latin typeface="+mj-lt"/>
              </a:endParaRPr>
            </a:p>
          </p:txBody>
        </p:sp>
      </p:grpSp>
      <p:grpSp>
        <p:nvGrpSpPr>
          <p:cNvPr id="29" name="Group 28"/>
          <p:cNvGrpSpPr/>
          <p:nvPr/>
        </p:nvGrpSpPr>
        <p:grpSpPr>
          <a:xfrm>
            <a:off x="7924800" y="2611160"/>
            <a:ext cx="524956" cy="436840"/>
            <a:chOff x="8020218" y="2771001"/>
            <a:chExt cx="524956" cy="436840"/>
          </a:xfrm>
        </p:grpSpPr>
        <p:pic>
          <p:nvPicPr>
            <p:cNvPr id="30" name="Picture 2" descr="Image result for hospital png"/>
            <p:cNvPicPr>
              <a:picLocks noChangeAspect="1" noChangeArrowheads="1"/>
            </p:cNvPicPr>
            <p:nvPr/>
          </p:nvPicPr>
          <p:blipFill>
            <a:blip r:embed="rId8" cstate="print">
              <a:duotone>
                <a:schemeClr val="accent1">
                  <a:shade val="45000"/>
                  <a:satMod val="135000"/>
                </a:schemeClr>
                <a:prstClr val="white"/>
              </a:duotone>
              <a:extLst>
                <a:ext uri="{BEBA8EAE-BF5A-486C-A8C5-ECC9F3942E4B}">
                  <a14:imgProps xmlns:a14="http://schemas.microsoft.com/office/drawing/2010/main">
                    <a14:imgLayer r:embed="rId9">
                      <a14:imgEffect>
                        <a14:backgroundRemoval t="3583" b="96262" l="3636" r="96932"/>
                      </a14:imgEffect>
                    </a14:imgLayer>
                  </a14:imgProps>
                </a:ext>
                <a:ext uri="{28A0092B-C50C-407E-A947-70E740481C1C}">
                  <a14:useLocalDpi xmlns:a14="http://schemas.microsoft.com/office/drawing/2010/main" val="0"/>
                </a:ext>
              </a:extLst>
            </a:blip>
            <a:srcRect/>
            <a:stretch>
              <a:fillRect/>
            </a:stretch>
          </p:blipFill>
          <p:spPr bwMode="auto">
            <a:xfrm>
              <a:off x="8020218" y="2824862"/>
              <a:ext cx="524956" cy="38297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147532" y="2771001"/>
              <a:ext cx="361765" cy="276999"/>
            </a:xfrm>
            <a:prstGeom prst="rect">
              <a:avLst/>
            </a:prstGeom>
            <a:noFill/>
          </p:spPr>
          <p:txBody>
            <a:bodyPr wrap="square" rtlCol="0">
              <a:spAutoFit/>
            </a:bodyPr>
            <a:lstStyle/>
            <a:p>
              <a:r>
                <a:rPr lang="en-US" sz="1200" b="1" dirty="0">
                  <a:solidFill>
                    <a:schemeClr val="accent5">
                      <a:lumMod val="75000"/>
                    </a:schemeClr>
                  </a:solidFill>
                </a:rPr>
                <a:t>+</a:t>
              </a:r>
            </a:p>
          </p:txBody>
        </p:sp>
      </p:grpSp>
      <p:pic>
        <p:nvPicPr>
          <p:cNvPr id="12290" name="Picture 2" descr="Image result for forms png"/>
          <p:cNvPicPr>
            <a:picLocks noChangeAspect="1" noChangeArrowheads="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48866" y="4800600"/>
            <a:ext cx="485534" cy="55285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16AF2F3-25B2-4BB2-ACDD-6440E37D8C73}" type="slidenum">
              <a:rPr lang="en-US" smtClean="0"/>
              <a:t>16</a:t>
            </a:fld>
            <a:endParaRPr lang="en-US" dirty="0"/>
          </a:p>
        </p:txBody>
      </p:sp>
    </p:spTree>
    <p:extLst>
      <p:ext uri="{BB962C8B-B14F-4D97-AF65-F5344CB8AC3E}">
        <p14:creationId xmlns:p14="http://schemas.microsoft.com/office/powerpoint/2010/main" val="374151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480536"/>
            <a:ext cx="8458200" cy="769441"/>
          </a:xfrm>
          <a:prstGeom prst="rect">
            <a:avLst/>
          </a:prstGeom>
        </p:spPr>
        <p:txBody>
          <a:bodyPr>
            <a:spAutoFit/>
          </a:bodyPr>
          <a:lstStyle/>
          <a:p>
            <a:pPr algn="ctr"/>
            <a:r>
              <a:rPr lang="en-US" sz="4400" b="1" dirty="0">
                <a:solidFill>
                  <a:schemeClr val="tx2"/>
                </a:solidFill>
                <a:latin typeface="+mn-lt"/>
              </a:rPr>
              <a:t>CTPF’s</a:t>
            </a:r>
            <a:r>
              <a:rPr lang="en-US" sz="4400" dirty="0">
                <a:solidFill>
                  <a:srgbClr val="034D24"/>
                </a:solidFill>
                <a:latin typeface="Times New Roman" pitchFamily="18" charset="0"/>
              </a:rPr>
              <a:t> </a:t>
            </a:r>
            <a:r>
              <a:rPr lang="en-US" sz="4400" b="1" dirty="0">
                <a:solidFill>
                  <a:schemeClr val="tx2"/>
                </a:solidFill>
                <a:latin typeface="Calibri" panose="020F0502020204030204" pitchFamily="34" charset="0"/>
              </a:rPr>
              <a:t>MEDPAY</a:t>
            </a:r>
            <a:r>
              <a:rPr lang="en-US" sz="4400" dirty="0">
                <a:solidFill>
                  <a:schemeClr val="tx2"/>
                </a:solidFill>
                <a:latin typeface="Times New Roman" pitchFamily="18" charset="0"/>
              </a:rPr>
              <a:t> </a:t>
            </a:r>
            <a:r>
              <a:rPr lang="en-US" sz="4400" b="1" dirty="0">
                <a:solidFill>
                  <a:schemeClr val="tx2"/>
                </a:solidFill>
                <a:latin typeface="+mn-lt"/>
              </a:rPr>
              <a:t>PROGRAM</a:t>
            </a:r>
            <a:endParaRPr lang="en-US" sz="4400" dirty="0">
              <a:solidFill>
                <a:schemeClr val="tx2"/>
              </a:solidFill>
              <a:latin typeface="+mn-lt"/>
            </a:endParaRPr>
          </a:p>
        </p:txBody>
      </p:sp>
      <p:sp>
        <p:nvSpPr>
          <p:cNvPr id="27654"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fld id="{048E202B-E608-4B4B-90C5-1A118F697D13}" type="slidenum">
              <a:rPr lang="en-US" sz="1600" b="1">
                <a:solidFill>
                  <a:schemeClr val="bg1"/>
                </a:solidFill>
                <a:latin typeface="Calibri" pitchFamily="34" charset="0"/>
              </a:rPr>
              <a:pPr/>
              <a:t>17</a:t>
            </a:fld>
            <a:endParaRPr lang="en-US" sz="1600" b="1" dirty="0">
              <a:solidFill>
                <a:schemeClr val="bg1"/>
              </a:solidFill>
              <a:latin typeface="Calibri" pitchFamily="34" charset="0"/>
            </a:endParaRPr>
          </a:p>
        </p:txBody>
      </p:sp>
      <p:sp>
        <p:nvSpPr>
          <p:cNvPr id="3" name="Content Placeholder 2"/>
          <p:cNvSpPr>
            <a:spLocks noGrp="1"/>
          </p:cNvSpPr>
          <p:nvPr>
            <p:ph idx="4294967295"/>
          </p:nvPr>
        </p:nvSpPr>
        <p:spPr>
          <a:xfrm>
            <a:off x="520700" y="1905000"/>
            <a:ext cx="8318500" cy="4267200"/>
          </a:xfrm>
        </p:spPr>
        <p:txBody>
          <a:bodyPr>
            <a:noAutofit/>
          </a:bodyPr>
          <a:lstStyle/>
          <a:p>
            <a:pPr>
              <a:spcBef>
                <a:spcPts val="0"/>
              </a:spcBef>
              <a:spcAft>
                <a:spcPts val="3000"/>
              </a:spcAft>
              <a:buClr>
                <a:schemeClr val="tx2"/>
              </a:buClr>
              <a:buFont typeface="Wingdings" panose="05000000000000000000" pitchFamily="2" charset="2"/>
              <a:buChar char="§"/>
            </a:pPr>
            <a:r>
              <a:rPr lang="en-US" sz="2600" dirty="0"/>
              <a:t>CTPF’s </a:t>
            </a:r>
            <a:r>
              <a:rPr lang="en-US" sz="2600" b="1" i="1" dirty="0">
                <a:solidFill>
                  <a:schemeClr val="tx2"/>
                </a:solidFill>
              </a:rPr>
              <a:t>MedPay</a:t>
            </a:r>
            <a:r>
              <a:rPr lang="en-US" sz="2600" b="1" dirty="0">
                <a:solidFill>
                  <a:schemeClr val="tx2"/>
                </a:solidFill>
              </a:rPr>
              <a:t> </a:t>
            </a:r>
            <a:r>
              <a:rPr lang="en-US" sz="2600" dirty="0"/>
              <a:t>program t</a:t>
            </a:r>
            <a:r>
              <a:rPr lang="en-US" sz="2600" dirty="0">
                <a:solidFill>
                  <a:srgbClr val="000000"/>
                </a:solidFill>
              </a:rPr>
              <a:t>akes over responsibility and sends payment of your monthly Part A and Part B premiums to Medicare on your behalf </a:t>
            </a:r>
          </a:p>
          <a:p>
            <a:pPr>
              <a:spcBef>
                <a:spcPts val="0"/>
              </a:spcBef>
              <a:spcAft>
                <a:spcPts val="3600"/>
              </a:spcAft>
              <a:buClr>
                <a:schemeClr val="tx2"/>
              </a:buClr>
              <a:buFont typeface="Wingdings" panose="05000000000000000000" pitchFamily="2" charset="2"/>
              <a:buChar char="§"/>
            </a:pPr>
            <a:r>
              <a:rPr lang="en-US" sz="2600" dirty="0">
                <a:solidFill>
                  <a:srgbClr val="000000"/>
                </a:solidFill>
              </a:rPr>
              <a:t>You </a:t>
            </a:r>
            <a:r>
              <a:rPr lang="en-US" sz="2600" u="sng" dirty="0">
                <a:solidFill>
                  <a:srgbClr val="000000"/>
                </a:solidFill>
              </a:rPr>
              <a:t>must</a:t>
            </a:r>
            <a:r>
              <a:rPr lang="en-US" sz="2600" dirty="0">
                <a:solidFill>
                  <a:srgbClr val="000000"/>
                </a:solidFill>
              </a:rPr>
              <a:t> complete the </a:t>
            </a:r>
            <a:r>
              <a:rPr lang="en-US" sz="2600" dirty="0"/>
              <a:t>CTPF </a:t>
            </a:r>
            <a:r>
              <a:rPr lang="en-US" sz="2600" b="1" i="1" dirty="0">
                <a:solidFill>
                  <a:schemeClr val="tx2"/>
                </a:solidFill>
              </a:rPr>
              <a:t>MedPay</a:t>
            </a:r>
            <a:r>
              <a:rPr lang="en-US" sz="2600" b="1" dirty="0">
                <a:solidFill>
                  <a:schemeClr val="tx2"/>
                </a:solidFill>
              </a:rPr>
              <a:t> </a:t>
            </a:r>
            <a:r>
              <a:rPr lang="en-US" sz="2600" b="1" dirty="0"/>
              <a:t>authorization form </a:t>
            </a:r>
            <a:r>
              <a:rPr lang="en-US" sz="2600" b="1" dirty="0">
                <a:solidFill>
                  <a:srgbClr val="000000"/>
                </a:solidFill>
              </a:rPr>
              <a:t>and</a:t>
            </a:r>
            <a:r>
              <a:rPr lang="en-US" sz="2600" dirty="0">
                <a:solidFill>
                  <a:srgbClr val="000000"/>
                </a:solidFill>
              </a:rPr>
              <a:t> make 1st payment to Medicare</a:t>
            </a:r>
          </a:p>
          <a:p>
            <a:pPr>
              <a:spcBef>
                <a:spcPts val="0"/>
              </a:spcBef>
              <a:spcAft>
                <a:spcPts val="1000"/>
              </a:spcAft>
              <a:buClr>
                <a:schemeClr val="tx2"/>
              </a:buClr>
              <a:buFont typeface="Wingdings" panose="05000000000000000000" pitchFamily="2" charset="2"/>
              <a:buChar char="§"/>
            </a:pPr>
            <a:r>
              <a:rPr lang="en-US" sz="2600" dirty="0">
                <a:solidFill>
                  <a:srgbClr val="000000"/>
                </a:solidFill>
                <a:latin typeface="Calibri" pitchFamily="34" charset="0"/>
              </a:rPr>
              <a:t>Because CTPF pays 100% of your Medicare premium costs to Medicare for you, CTPF </a:t>
            </a:r>
            <a:r>
              <a:rPr lang="en-US" sz="2600" u="sng" dirty="0">
                <a:latin typeface="Calibri" pitchFamily="34" charset="0"/>
              </a:rPr>
              <a:t>deducts</a:t>
            </a:r>
            <a:r>
              <a:rPr lang="en-US" sz="2600" dirty="0">
                <a:latin typeface="Calibri" pitchFamily="34" charset="0"/>
              </a:rPr>
              <a:t> </a:t>
            </a:r>
            <a:r>
              <a:rPr lang="en-US" sz="2600" dirty="0">
                <a:solidFill>
                  <a:srgbClr val="000000"/>
                </a:solidFill>
                <a:latin typeface="Calibri" pitchFamily="34" charset="0"/>
              </a:rPr>
              <a:t>40% of Medicare Part B premium costs from your pension benefit (your share of costs in 2022 after 60% subsidy is applied)</a:t>
            </a:r>
            <a:endParaRPr lang="en-US" sz="2600" dirty="0">
              <a:latin typeface="Calibri" pitchFamily="34" charset="0"/>
            </a:endParaRPr>
          </a:p>
        </p:txBody>
      </p:sp>
      <p:cxnSp>
        <p:nvCxnSpPr>
          <p:cNvPr id="6" name="Straight Connector 5"/>
          <p:cNvCxnSpPr/>
          <p:nvPr/>
        </p:nvCxnSpPr>
        <p:spPr>
          <a:xfrm>
            <a:off x="596096" y="3200400"/>
            <a:ext cx="77724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23900" y="4343400"/>
            <a:ext cx="77724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16AF2F3-25B2-4BB2-ACDD-6440E37D8C73}" type="slidenum">
              <a:rPr lang="en-US" smtClean="0"/>
              <a:t>17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304800" y="44419"/>
            <a:ext cx="8534400" cy="1447800"/>
          </a:xfrm>
          <a:prstGeom prst="rect">
            <a:avLst/>
          </a:prstGeom>
          <a:noFill/>
          <a:ln w="9525">
            <a:noFill/>
            <a:miter lim="800000"/>
            <a:headEnd/>
            <a:tailEnd/>
          </a:ln>
        </p:spPr>
        <p:txBody>
          <a:bodyPr anchor="ctr"/>
          <a:lstStyle/>
          <a:p>
            <a:pPr algn="ctr"/>
            <a:endParaRPr lang="en-US" sz="4000" dirty="0">
              <a:latin typeface="Times New Roman" pitchFamily="18" charset="0"/>
            </a:endParaRPr>
          </a:p>
        </p:txBody>
      </p:sp>
      <p:sp>
        <p:nvSpPr>
          <p:cNvPr id="34823"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fld id="{7B1DC641-E7DD-4665-A6DE-61C68017B9AA}" type="slidenum">
              <a:rPr lang="en-US" sz="1600" b="1">
                <a:solidFill>
                  <a:schemeClr val="bg1"/>
                </a:solidFill>
                <a:latin typeface="Calibri" pitchFamily="34" charset="0"/>
              </a:rPr>
              <a:pPr/>
              <a:t>18</a:t>
            </a:fld>
            <a:endParaRPr lang="en-US" sz="1600" b="1" dirty="0">
              <a:solidFill>
                <a:schemeClr val="bg1"/>
              </a:solidFill>
              <a:latin typeface="Calibri" pitchFamily="34" charset="0"/>
            </a:endParaRPr>
          </a:p>
        </p:txBody>
      </p:sp>
      <p:pic>
        <p:nvPicPr>
          <p:cNvPr id="6" name="Picture 2"/>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31590" b="73536" l="35780" r="60000"/>
                    </a14:imgEffect>
                  </a14:imgLayer>
                </a14:imgProps>
              </a:ext>
              <a:ext uri="{28A0092B-C50C-407E-A947-70E740481C1C}">
                <a14:useLocalDpi xmlns:a14="http://schemas.microsoft.com/office/drawing/2010/main" val="0"/>
              </a:ext>
            </a:extLst>
          </a:blip>
          <a:srcRect l="35023" t="31103" r="48233" b="25381"/>
          <a:stretch/>
        </p:blipFill>
        <p:spPr bwMode="auto">
          <a:xfrm>
            <a:off x="5929470" y="1616261"/>
            <a:ext cx="3214530" cy="488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31590" b="73536" l="35780" r="60000"/>
                    </a14:imgEffect>
                  </a14:imgLayer>
                </a14:imgProps>
              </a:ext>
              <a:ext uri="{28A0092B-C50C-407E-A947-70E740481C1C}">
                <a14:useLocalDpi xmlns:a14="http://schemas.microsoft.com/office/drawing/2010/main" val="0"/>
              </a:ext>
            </a:extLst>
          </a:blip>
          <a:srcRect l="35023" t="31103" r="48233" b="25381"/>
          <a:stretch/>
        </p:blipFill>
        <p:spPr bwMode="auto">
          <a:xfrm>
            <a:off x="5943600" y="1768661"/>
            <a:ext cx="3214530" cy="488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16AF2F3-25B2-4BB2-ACDD-6440E37D8C73}" type="slidenum">
              <a:rPr lang="en-US" smtClean="0"/>
              <a:t>18</a:t>
            </a:fld>
            <a:endParaRPr lang="en-US" dirty="0"/>
          </a:p>
        </p:txBody>
      </p:sp>
      <p:pic>
        <p:nvPicPr>
          <p:cNvPr id="5" name="Picture 4">
            <a:extLst>
              <a:ext uri="{FF2B5EF4-FFF2-40B4-BE49-F238E27FC236}">
                <a16:creationId xmlns:a16="http://schemas.microsoft.com/office/drawing/2014/main" id="{46084D7E-6641-48CF-A03B-69024E92BDC1}"/>
              </a:ext>
            </a:extLst>
          </p:cNvPr>
          <p:cNvPicPr>
            <a:picLocks noChangeAspect="1"/>
          </p:cNvPicPr>
          <p:nvPr/>
        </p:nvPicPr>
        <p:blipFill>
          <a:blip r:embed="rId5"/>
          <a:stretch>
            <a:fillRect/>
          </a:stretch>
        </p:blipFill>
        <p:spPr>
          <a:xfrm>
            <a:off x="521168" y="111146"/>
            <a:ext cx="5422432" cy="6858000"/>
          </a:xfrm>
          <a:prstGeom prst="rect">
            <a:avLst/>
          </a:prstGeom>
        </p:spPr>
      </p:pic>
    </p:spTree>
    <p:extLst>
      <p:ext uri="{BB962C8B-B14F-4D97-AF65-F5344CB8AC3E}">
        <p14:creationId xmlns:p14="http://schemas.microsoft.com/office/powerpoint/2010/main" val="378392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57200" y="284251"/>
            <a:ext cx="8763000" cy="1094082"/>
          </a:xfrm>
          <a:prstGeom prst="rect">
            <a:avLst/>
          </a:prstGeom>
          <a:noFill/>
          <a:ln w="9525">
            <a:noFill/>
            <a:miter lim="800000"/>
            <a:headEnd/>
            <a:tailEnd/>
          </a:ln>
          <a:effectLst/>
        </p:spPr>
        <p:txBody>
          <a:bodyPr wrap="square">
            <a:spAutoFit/>
          </a:bodyPr>
          <a:lstStyle/>
          <a:p>
            <a:pPr>
              <a:lnSpc>
                <a:spcPts val="3800"/>
              </a:lnSpc>
              <a:spcBef>
                <a:spcPts val="0"/>
              </a:spcBef>
            </a:pPr>
            <a:r>
              <a:rPr lang="en-US" sz="4400" b="1" dirty="0">
                <a:solidFill>
                  <a:schemeClr val="tx2"/>
                </a:solidFill>
                <a:latin typeface="+mn-lt"/>
              </a:rPr>
              <a:t>HIGH INCOME EARNERS </a:t>
            </a:r>
          </a:p>
          <a:p>
            <a:pPr>
              <a:lnSpc>
                <a:spcPts val="3800"/>
              </a:lnSpc>
              <a:spcBef>
                <a:spcPts val="0"/>
              </a:spcBef>
            </a:pPr>
            <a:r>
              <a:rPr lang="en-US" sz="4400" b="1" dirty="0">
                <a:solidFill>
                  <a:schemeClr val="tx2"/>
                </a:solidFill>
                <a:latin typeface="+mn-lt"/>
              </a:rPr>
              <a:t>PAY EXTRA FOR MEDICARE (IRMAA)</a:t>
            </a:r>
          </a:p>
        </p:txBody>
      </p:sp>
      <p:sp>
        <p:nvSpPr>
          <p:cNvPr id="29700"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fld id="{CE61E78E-9E88-4E6A-A398-06A09CAAE25C}" type="slidenum">
              <a:rPr lang="en-US" sz="1600" b="1">
                <a:solidFill>
                  <a:schemeClr val="bg1"/>
                </a:solidFill>
                <a:latin typeface="Calibri" pitchFamily="34" charset="0"/>
              </a:rPr>
              <a:pPr/>
              <a:t>19</a:t>
            </a:fld>
            <a:endParaRPr lang="en-US" sz="1600" b="1" dirty="0">
              <a:solidFill>
                <a:schemeClr val="bg1"/>
              </a:solidFill>
              <a:latin typeface="Calibri" pitchFamily="34" charset="0"/>
            </a:endParaRPr>
          </a:p>
        </p:txBody>
      </p:sp>
      <p:sp>
        <p:nvSpPr>
          <p:cNvPr id="29701" name="Text Box 5"/>
          <p:cNvSpPr txBox="1">
            <a:spLocks noChangeArrowheads="1"/>
          </p:cNvSpPr>
          <p:nvPr/>
        </p:nvSpPr>
        <p:spPr bwMode="auto">
          <a:xfrm>
            <a:off x="5960074" y="2892177"/>
            <a:ext cx="2869588" cy="3776418"/>
          </a:xfrm>
          <a:prstGeom prst="rect">
            <a:avLst/>
          </a:prstGeom>
          <a:noFill/>
          <a:ln w="9525">
            <a:noFill/>
            <a:miter lim="800000"/>
            <a:headEnd/>
            <a:tailEnd/>
          </a:ln>
          <a:effectLst/>
        </p:spPr>
        <p:txBody>
          <a:bodyPr wrap="square">
            <a:spAutoFit/>
          </a:bodyPr>
          <a:lstStyle/>
          <a:p>
            <a:pPr>
              <a:spcAft>
                <a:spcPct val="55000"/>
              </a:spcAft>
            </a:pPr>
            <a:r>
              <a:rPr lang="en-US" sz="1400" dirty="0">
                <a:latin typeface="Calibri" pitchFamily="34" charset="0"/>
              </a:rPr>
              <a:t>* You will be direct-billed by CMS for Part B premiums and Part B IRMAA amounts unless you </a:t>
            </a:r>
            <a:r>
              <a:rPr lang="en-US" sz="1400" u="sng" dirty="0">
                <a:latin typeface="Calibri" pitchFamily="34" charset="0"/>
              </a:rPr>
              <a:t>do not qualify for free Medicare Part A</a:t>
            </a:r>
            <a:r>
              <a:rPr lang="en-US" sz="1400" dirty="0">
                <a:latin typeface="Calibri" pitchFamily="34" charset="0"/>
              </a:rPr>
              <a:t> – then CTPF takes over payments of Medicare Part A and Part premiums, as well as Part B IRMAA amounts (see Form 301 for instructions)</a:t>
            </a:r>
          </a:p>
          <a:p>
            <a:pPr>
              <a:spcAft>
                <a:spcPct val="55000"/>
              </a:spcAft>
            </a:pPr>
            <a:r>
              <a:rPr lang="en-US" sz="1400" dirty="0">
                <a:latin typeface="Calibri" pitchFamily="34" charset="0"/>
              </a:rPr>
              <a:t>** if you don’t receive a Social Security benefit or one large enough to cover the IRMAA amount for Medicare Part D, CMS will  </a:t>
            </a:r>
            <a:br>
              <a:rPr lang="en-US" sz="1400" dirty="0">
                <a:latin typeface="Calibri" pitchFamily="34" charset="0"/>
              </a:rPr>
            </a:br>
            <a:r>
              <a:rPr lang="en-US" sz="1400" dirty="0">
                <a:latin typeface="Calibri" pitchFamily="34" charset="0"/>
              </a:rPr>
              <a:t>always direct-bill you for this amount </a:t>
            </a:r>
          </a:p>
          <a:p>
            <a:pPr>
              <a:spcAft>
                <a:spcPct val="55000"/>
              </a:spcAft>
            </a:pPr>
            <a:r>
              <a:rPr lang="en-US" sz="1400" dirty="0">
                <a:latin typeface="Calibri" pitchFamily="34" charset="0"/>
              </a:rPr>
              <a:t>*** 2022 Medicare B premium is $170.10. Surcharge is $3.00 ($167.10 + $3.00 = $170.10)</a:t>
            </a:r>
          </a:p>
        </p:txBody>
      </p:sp>
      <p:sp>
        <p:nvSpPr>
          <p:cNvPr id="30098" name="Text Box 402"/>
          <p:cNvSpPr txBox="1">
            <a:spLocks noChangeArrowheads="1"/>
          </p:cNvSpPr>
          <p:nvPr/>
        </p:nvSpPr>
        <p:spPr bwMode="auto">
          <a:xfrm>
            <a:off x="457200" y="1538287"/>
            <a:ext cx="8001000" cy="400110"/>
          </a:xfrm>
          <a:prstGeom prst="rect">
            <a:avLst/>
          </a:prstGeom>
          <a:noFill/>
          <a:ln w="9525">
            <a:noFill/>
            <a:miter lim="800000"/>
            <a:headEnd/>
            <a:tailEnd/>
          </a:ln>
          <a:effectLst/>
        </p:spPr>
        <p:txBody>
          <a:bodyPr>
            <a:spAutoFit/>
          </a:bodyPr>
          <a:lstStyle/>
          <a:p>
            <a:r>
              <a:rPr lang="en-US" sz="2000" b="1" dirty="0">
                <a:solidFill>
                  <a:schemeClr val="accent5">
                    <a:lumMod val="50000"/>
                  </a:schemeClr>
                </a:solidFill>
                <a:latin typeface="Calibri" pitchFamily="34" charset="0"/>
                <a:cs typeface="Times New Roman" pitchFamily="18" charset="0"/>
              </a:rPr>
              <a:t>For 2022, if your “Adjusted Gross Income” in </a:t>
            </a:r>
            <a:r>
              <a:rPr lang="en-US" sz="2000" b="1" u="sng" dirty="0">
                <a:solidFill>
                  <a:schemeClr val="accent5">
                    <a:lumMod val="50000"/>
                  </a:schemeClr>
                </a:solidFill>
                <a:latin typeface="Calibri" pitchFamily="34" charset="0"/>
                <a:cs typeface="Times New Roman" pitchFamily="18" charset="0"/>
              </a:rPr>
              <a:t>2020 </a:t>
            </a:r>
            <a:r>
              <a:rPr lang="en-US" sz="2000" b="1" dirty="0">
                <a:solidFill>
                  <a:schemeClr val="accent5">
                    <a:lumMod val="50000"/>
                  </a:schemeClr>
                </a:solidFill>
                <a:latin typeface="Calibri" pitchFamily="34" charset="0"/>
                <a:cs typeface="Times New Roman" pitchFamily="18" charset="0"/>
              </a:rPr>
              <a:t>was:</a:t>
            </a:r>
            <a:endParaRPr lang="en-US" sz="2000" dirty="0">
              <a:solidFill>
                <a:schemeClr val="accent5">
                  <a:lumMod val="50000"/>
                </a:schemeClr>
              </a:solidFill>
            </a:endParaRPr>
          </a:p>
        </p:txBody>
      </p:sp>
      <p:sp>
        <p:nvSpPr>
          <p:cNvPr id="2" name="Slide Number Placeholder 1"/>
          <p:cNvSpPr>
            <a:spLocks noGrp="1"/>
          </p:cNvSpPr>
          <p:nvPr>
            <p:ph type="sldNum" sz="quarter" idx="12"/>
          </p:nvPr>
        </p:nvSpPr>
        <p:spPr/>
        <p:txBody>
          <a:bodyPr/>
          <a:lstStyle/>
          <a:p>
            <a:fld id="{616AF2F3-25B2-4BB2-ACDD-6440E37D8C73}" type="slidenum">
              <a:rPr lang="en-US" smtClean="0"/>
              <a:t>19</a:t>
            </a:fld>
            <a:endParaRPr lang="en-US" dirty="0"/>
          </a:p>
        </p:txBody>
      </p:sp>
      <p:pic>
        <p:nvPicPr>
          <p:cNvPr id="6" name="Picture 5">
            <a:extLst>
              <a:ext uri="{FF2B5EF4-FFF2-40B4-BE49-F238E27FC236}">
                <a16:creationId xmlns:a16="http://schemas.microsoft.com/office/drawing/2014/main" id="{7DEAABC1-5A29-4F62-98F2-D79C6C04E38C}"/>
              </a:ext>
            </a:extLst>
          </p:cNvPr>
          <p:cNvPicPr>
            <a:picLocks noChangeAspect="1"/>
          </p:cNvPicPr>
          <p:nvPr/>
        </p:nvPicPr>
        <p:blipFill>
          <a:blip r:embed="rId3"/>
          <a:stretch>
            <a:fillRect/>
          </a:stretch>
        </p:blipFill>
        <p:spPr>
          <a:xfrm>
            <a:off x="317674" y="1967054"/>
            <a:ext cx="5315201" cy="47544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1590" b="73536" l="35780" r="60000"/>
                    </a14:imgEffect>
                  </a14:imgLayer>
                </a14:imgProps>
              </a:ext>
              <a:ext uri="{28A0092B-C50C-407E-A947-70E740481C1C}">
                <a14:useLocalDpi xmlns:a14="http://schemas.microsoft.com/office/drawing/2010/main" val="0"/>
              </a:ext>
            </a:extLst>
          </a:blip>
          <a:srcRect l="35023" t="31103" r="48233" b="25381"/>
          <a:stretch/>
        </p:blipFill>
        <p:spPr bwMode="auto">
          <a:xfrm>
            <a:off x="5929470" y="1616261"/>
            <a:ext cx="3214530" cy="4884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bwMode="auto">
          <a:xfrm>
            <a:off x="0" y="0"/>
            <a:ext cx="9144000" cy="1395826"/>
          </a:xfrm>
          <a:prstGeom prst="rect">
            <a:avLst/>
          </a:prstGeom>
          <a:noFill/>
          <a:ln>
            <a:miter lim="800000"/>
            <a:headEnd/>
            <a:tailEnd/>
          </a:ln>
        </p:spPr>
        <p:txBody>
          <a:bodyPr vert="horz" wrap="square" lIns="91440" tIns="45720" rIns="91440" bIns="45720" numCol="1" anchor="ctr" anchorCtr="0" compatLnSpc="1">
            <a:prstTxWarp prst="textNoShape">
              <a:avLst/>
            </a:prstTxWarp>
            <a:noAutofit/>
          </a:bodyPr>
          <a:lstStyle/>
          <a:p>
            <a:pPr algn="ctr"/>
            <a:r>
              <a:rPr lang="en-US" b="1" dirty="0">
                <a:solidFill>
                  <a:schemeClr val="tx2"/>
                </a:solidFill>
                <a:latin typeface="+mn-lt"/>
              </a:rPr>
              <a:t>TODAY’S AGENDA</a:t>
            </a:r>
          </a:p>
        </p:txBody>
      </p:sp>
      <p:sp>
        <p:nvSpPr>
          <p:cNvPr id="3" name="Content Placeholder 2"/>
          <p:cNvSpPr>
            <a:spLocks noGrp="1"/>
          </p:cNvSpPr>
          <p:nvPr>
            <p:ph idx="4294967295"/>
          </p:nvPr>
        </p:nvSpPr>
        <p:spPr>
          <a:xfrm>
            <a:off x="457200" y="1812925"/>
            <a:ext cx="8382000" cy="4495800"/>
          </a:xfrm>
        </p:spPr>
        <p:txBody>
          <a:bodyPr>
            <a:normAutofit/>
          </a:bodyPr>
          <a:lstStyle/>
          <a:p>
            <a:pPr marL="457200" lvl="1" indent="-457200">
              <a:spcAft>
                <a:spcPct val="35000"/>
              </a:spcAft>
              <a:buClr>
                <a:schemeClr val="tx2"/>
              </a:buClr>
              <a:buSzPct val="115000"/>
              <a:buFont typeface="Wingdings" panose="05000000000000000000" pitchFamily="2" charset="2"/>
              <a:buChar char="§"/>
            </a:pPr>
            <a:r>
              <a:rPr lang="en-US" sz="3600" b="1" dirty="0"/>
              <a:t>Understanding Medicare</a:t>
            </a:r>
          </a:p>
          <a:p>
            <a:pPr marL="457200" lvl="1" indent="-457200">
              <a:spcAft>
                <a:spcPct val="10000"/>
              </a:spcAft>
              <a:buClr>
                <a:schemeClr val="tx2"/>
              </a:buClr>
              <a:buSzPct val="115000"/>
              <a:buFont typeface="Wingdings" panose="05000000000000000000" pitchFamily="2" charset="2"/>
              <a:buChar char="§"/>
            </a:pPr>
            <a:r>
              <a:rPr lang="en-US" sz="3600" b="1" dirty="0"/>
              <a:t>CTPF health plan options</a:t>
            </a:r>
          </a:p>
          <a:p>
            <a:pPr marL="457200" lvl="1" indent="-457200">
              <a:spcAft>
                <a:spcPct val="10000"/>
              </a:spcAft>
              <a:buClr>
                <a:schemeClr val="tx2"/>
              </a:buClr>
              <a:buSzPct val="115000"/>
              <a:buFont typeface="Wingdings" panose="05000000000000000000" pitchFamily="2" charset="2"/>
              <a:buChar char="§"/>
            </a:pPr>
            <a:r>
              <a:rPr lang="en-US" sz="3600" b="1" dirty="0"/>
              <a:t>Q &amp; A</a:t>
            </a:r>
          </a:p>
        </p:txBody>
      </p:sp>
      <p:sp>
        <p:nvSpPr>
          <p:cNvPr id="8"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r>
              <a:rPr lang="en-US" sz="1600" b="1" dirty="0">
                <a:solidFill>
                  <a:schemeClr val="bg1"/>
                </a:solidFill>
                <a:latin typeface="Calibri" pitchFamily="34" charset="0"/>
              </a:rPr>
              <a:t>2</a:t>
            </a:r>
          </a:p>
        </p:txBody>
      </p:sp>
      <p:sp>
        <p:nvSpPr>
          <p:cNvPr id="4" name="Slide Number Placeholder 3"/>
          <p:cNvSpPr>
            <a:spLocks noGrp="1"/>
          </p:cNvSpPr>
          <p:nvPr>
            <p:ph type="sldNum" sz="quarter" idx="12"/>
          </p:nvPr>
        </p:nvSpPr>
        <p:spPr/>
        <p:txBody>
          <a:bodyPr/>
          <a:lstStyle/>
          <a:p>
            <a:fld id="{8C4D96CA-A3FD-4590-828F-4320B0F9102B}" type="slidenum">
              <a:rPr lang="en-US" smtClean="0"/>
              <a:t>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31590" b="73536" l="35780" r="60000"/>
                    </a14:imgEffect>
                  </a14:imgLayer>
                </a14:imgProps>
              </a:ext>
              <a:ext uri="{28A0092B-C50C-407E-A947-70E740481C1C}">
                <a14:useLocalDpi xmlns:a14="http://schemas.microsoft.com/office/drawing/2010/main" val="0"/>
              </a:ext>
            </a:extLst>
          </a:blip>
          <a:srcRect l="35023" t="31103" r="48233" b="25381"/>
          <a:stretch/>
        </p:blipFill>
        <p:spPr bwMode="auto">
          <a:xfrm>
            <a:off x="5943600" y="1768661"/>
            <a:ext cx="3214530" cy="488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8" name="Text Box 2"/>
          <p:cNvSpPr txBox="1">
            <a:spLocks noChangeArrowheads="1"/>
          </p:cNvSpPr>
          <p:nvPr/>
        </p:nvSpPr>
        <p:spPr bwMode="auto">
          <a:xfrm>
            <a:off x="5267825" y="154788"/>
            <a:ext cx="3342775" cy="954107"/>
          </a:xfrm>
          <a:prstGeom prst="rect">
            <a:avLst/>
          </a:prstGeom>
          <a:noFill/>
          <a:ln w="9525">
            <a:noFill/>
            <a:miter lim="800000"/>
            <a:headEnd/>
            <a:tailEnd/>
          </a:ln>
          <a:effectLst/>
        </p:spPr>
        <p:txBody>
          <a:bodyPr wrap="square">
            <a:spAutoFit/>
          </a:bodyPr>
          <a:lstStyle/>
          <a:p>
            <a:r>
              <a:rPr lang="en-US" sz="2800" b="1" dirty="0">
                <a:solidFill>
                  <a:schemeClr val="tx2"/>
                </a:solidFill>
                <a:latin typeface="+mn-lt"/>
              </a:rPr>
              <a:t>MEDICARE IRMAA REDUCTIONS</a:t>
            </a:r>
          </a:p>
        </p:txBody>
      </p:sp>
      <p:sp>
        <p:nvSpPr>
          <p:cNvPr id="29700"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fld id="{CE61E78E-9E88-4E6A-A398-06A09CAAE25C}" type="slidenum">
              <a:rPr lang="en-US" sz="1600" b="1">
                <a:solidFill>
                  <a:schemeClr val="bg1"/>
                </a:solidFill>
                <a:latin typeface="Calibri" pitchFamily="34" charset="0"/>
              </a:rPr>
              <a:pPr/>
              <a:t>20</a:t>
            </a:fld>
            <a:endParaRPr lang="en-US" sz="1600" b="1" dirty="0">
              <a:solidFill>
                <a:schemeClr val="bg1"/>
              </a:solidFill>
              <a:latin typeface="Calibri" pitchFamily="34" charset="0"/>
            </a:endParaRPr>
          </a:p>
        </p:txBody>
      </p:sp>
      <p:sp>
        <p:nvSpPr>
          <p:cNvPr id="3" name="TextBox 2"/>
          <p:cNvSpPr txBox="1"/>
          <p:nvPr/>
        </p:nvSpPr>
        <p:spPr>
          <a:xfrm>
            <a:off x="5300482" y="5638800"/>
            <a:ext cx="2819400" cy="1323439"/>
          </a:xfrm>
          <a:prstGeom prst="rect">
            <a:avLst/>
          </a:prstGeom>
          <a:noFill/>
        </p:spPr>
        <p:txBody>
          <a:bodyPr wrap="square" rtlCol="0">
            <a:spAutoFit/>
          </a:bodyPr>
          <a:lstStyle/>
          <a:p>
            <a:r>
              <a:rPr lang="en-US" sz="2000" b="1" dirty="0"/>
              <a:t>Google Search: </a:t>
            </a:r>
          </a:p>
          <a:p>
            <a:r>
              <a:rPr lang="en-US" sz="2000" b="1" dirty="0"/>
              <a:t>“Form SSA-44”</a:t>
            </a:r>
          </a:p>
          <a:p>
            <a:r>
              <a:rPr lang="en-US" sz="2000" i="1" u="sng" dirty="0">
                <a:solidFill>
                  <a:schemeClr val="bg2">
                    <a:lumMod val="25000"/>
                  </a:schemeClr>
                </a:solidFill>
              </a:rPr>
              <a:t>www.ssa.gov/forms</a:t>
            </a:r>
            <a:endParaRPr lang="en-US" sz="2000" i="1" u="sng" dirty="0">
              <a:solidFill>
                <a:schemeClr val="bg2">
                  <a:lumMod val="25000"/>
                </a:schemeClr>
              </a:solidFill>
              <a:hlinkClick r:id="rId5"/>
            </a:endParaRPr>
          </a:p>
          <a:p>
            <a:endParaRPr lang="en-US" sz="2000" b="1" dirty="0"/>
          </a:p>
        </p:txBody>
      </p:sp>
      <p:sp>
        <p:nvSpPr>
          <p:cNvPr id="2" name="Slide Number Placeholder 1"/>
          <p:cNvSpPr>
            <a:spLocks noGrp="1"/>
          </p:cNvSpPr>
          <p:nvPr>
            <p:ph type="sldNum" sz="quarter" idx="12"/>
          </p:nvPr>
        </p:nvSpPr>
        <p:spPr/>
        <p:txBody>
          <a:bodyPr/>
          <a:lstStyle/>
          <a:p>
            <a:fld id="{616AF2F3-25B2-4BB2-ACDD-6440E37D8C73}" type="slidenum">
              <a:rPr lang="en-US" smtClean="0"/>
              <a:t>20</a:t>
            </a:fld>
            <a:endParaRPr lang="en-US" dirty="0"/>
          </a:p>
        </p:txBody>
      </p:sp>
      <p:pic>
        <p:nvPicPr>
          <p:cNvPr id="5" name="Picture 4">
            <a:extLst>
              <a:ext uri="{FF2B5EF4-FFF2-40B4-BE49-F238E27FC236}">
                <a16:creationId xmlns:a16="http://schemas.microsoft.com/office/drawing/2014/main" id="{F46A489B-BA68-4566-A614-915C6F8B1865}"/>
              </a:ext>
            </a:extLst>
          </p:cNvPr>
          <p:cNvPicPr>
            <a:picLocks noChangeAspect="1"/>
          </p:cNvPicPr>
          <p:nvPr/>
        </p:nvPicPr>
        <p:blipFill>
          <a:blip r:embed="rId6"/>
          <a:stretch>
            <a:fillRect/>
          </a:stretch>
        </p:blipFill>
        <p:spPr>
          <a:xfrm>
            <a:off x="171666" y="346797"/>
            <a:ext cx="5087060" cy="6192115"/>
          </a:xfrm>
          <a:prstGeom prst="rect">
            <a:avLst/>
          </a:prstGeom>
        </p:spPr>
      </p:pic>
    </p:spTree>
    <p:extLst>
      <p:ext uri="{BB962C8B-B14F-4D97-AF65-F5344CB8AC3E}">
        <p14:creationId xmlns:p14="http://schemas.microsoft.com/office/powerpoint/2010/main" val="233871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fld id="{048E202B-E608-4B4B-90C5-1A118F697D13}" type="slidenum">
              <a:rPr lang="en-US" sz="1600" b="1">
                <a:solidFill>
                  <a:schemeClr val="bg1"/>
                </a:solidFill>
                <a:latin typeface="Calibri" pitchFamily="34" charset="0"/>
              </a:rPr>
              <a:pPr/>
              <a:t>21</a:t>
            </a:fld>
            <a:endParaRPr lang="en-US" sz="1600" b="1" dirty="0">
              <a:solidFill>
                <a:schemeClr val="bg1"/>
              </a:solidFill>
              <a:latin typeface="Calibri" pitchFamily="34" charset="0"/>
            </a:endParaRPr>
          </a:p>
        </p:txBody>
      </p:sp>
      <p:sp>
        <p:nvSpPr>
          <p:cNvPr id="11" name="Rectangle 10"/>
          <p:cNvSpPr/>
          <p:nvPr/>
        </p:nvSpPr>
        <p:spPr>
          <a:xfrm>
            <a:off x="0" y="457200"/>
            <a:ext cx="9128246" cy="769441"/>
          </a:xfrm>
          <a:prstGeom prst="rect">
            <a:avLst/>
          </a:prstGeom>
        </p:spPr>
        <p:txBody>
          <a:bodyPr wrap="square">
            <a:spAutoFit/>
          </a:bodyPr>
          <a:lstStyle/>
          <a:p>
            <a:pPr algn="ctr"/>
            <a:r>
              <a:rPr lang="en-US" sz="4400" b="1" dirty="0">
                <a:solidFill>
                  <a:schemeClr val="tx2"/>
                </a:solidFill>
                <a:latin typeface="+mn-lt"/>
              </a:rPr>
              <a:t>MEDICARE PAYMENT SUMMARY</a:t>
            </a:r>
          </a:p>
        </p:txBody>
      </p:sp>
      <p:sp>
        <p:nvSpPr>
          <p:cNvPr id="5" name="Rectangle 4"/>
          <p:cNvSpPr/>
          <p:nvPr/>
        </p:nvSpPr>
        <p:spPr>
          <a:xfrm>
            <a:off x="472953" y="1797308"/>
            <a:ext cx="8823447" cy="5201424"/>
          </a:xfrm>
          <a:prstGeom prst="rect">
            <a:avLst/>
          </a:prstGeom>
        </p:spPr>
        <p:txBody>
          <a:bodyPr wrap="square">
            <a:spAutoFit/>
          </a:bodyPr>
          <a:lstStyle/>
          <a:p>
            <a:pPr marL="1652588" lvl="0" fontAlgn="auto">
              <a:spcBef>
                <a:spcPts val="0"/>
              </a:spcBef>
              <a:spcAft>
                <a:spcPts val="1200"/>
              </a:spcAft>
              <a:buClr>
                <a:srgbClr val="4D917C"/>
              </a:buClr>
            </a:pPr>
            <a:r>
              <a:rPr lang="en-US" sz="2600" b="1" dirty="0">
                <a:latin typeface="Calibri" panose="020F0502020204030204"/>
              </a:rPr>
              <a:t>Free Medicare Part A</a:t>
            </a:r>
          </a:p>
          <a:p>
            <a:pPr marL="1881188" lvl="0" indent="-287338" fontAlgn="auto">
              <a:spcBef>
                <a:spcPts val="0"/>
              </a:spcBef>
              <a:spcAft>
                <a:spcPts val="0"/>
              </a:spcAft>
              <a:buClr>
                <a:schemeClr val="tx2"/>
              </a:buClr>
              <a:buFont typeface="Wingdings" panose="05000000000000000000" pitchFamily="2" charset="2"/>
              <a:buChar char="ü"/>
            </a:pPr>
            <a:r>
              <a:rPr lang="en-US" sz="2600" dirty="0">
                <a:solidFill>
                  <a:prstClr val="black"/>
                </a:solidFill>
                <a:latin typeface="Calibri" panose="020F0502020204030204"/>
              </a:rPr>
              <a:t> You pay Medicare directly for Part B</a:t>
            </a:r>
          </a:p>
          <a:p>
            <a:pPr marL="1881188" lvl="0" indent="-287338" fontAlgn="auto">
              <a:spcBef>
                <a:spcPts val="0"/>
              </a:spcBef>
              <a:spcAft>
                <a:spcPts val="0"/>
              </a:spcAft>
              <a:buClr>
                <a:schemeClr val="tx2"/>
              </a:buClr>
              <a:buFont typeface="Wingdings" panose="05000000000000000000" pitchFamily="2" charset="2"/>
              <a:buChar char="ü"/>
            </a:pPr>
            <a:r>
              <a:rPr lang="en-US" sz="2600" dirty="0">
                <a:solidFill>
                  <a:prstClr val="black"/>
                </a:solidFill>
                <a:latin typeface="Calibri" panose="020F0502020204030204"/>
              </a:rPr>
              <a:t> CTPF </a:t>
            </a:r>
            <a:r>
              <a:rPr lang="en-US" sz="2600" i="1" dirty="0">
                <a:solidFill>
                  <a:prstClr val="black"/>
                </a:solidFill>
                <a:latin typeface="Calibri" panose="020F0502020204030204"/>
              </a:rPr>
              <a:t>subsidizes</a:t>
            </a:r>
            <a:r>
              <a:rPr lang="en-US" sz="2600" dirty="0">
                <a:solidFill>
                  <a:prstClr val="black"/>
                </a:solidFill>
                <a:latin typeface="Calibri" panose="020F0502020204030204"/>
              </a:rPr>
              <a:t> Part B in your pension check</a:t>
            </a:r>
          </a:p>
          <a:p>
            <a:pPr lvl="0" fontAlgn="auto">
              <a:spcBef>
                <a:spcPts val="0"/>
              </a:spcBef>
              <a:spcAft>
                <a:spcPts val="0"/>
              </a:spcAft>
              <a:buClr>
                <a:schemeClr val="accent6"/>
              </a:buClr>
            </a:pPr>
            <a:endParaRPr lang="en-US" sz="2600" b="1" dirty="0">
              <a:solidFill>
                <a:prstClr val="black"/>
              </a:solidFill>
              <a:latin typeface="Calibri" panose="020F0502020204030204"/>
            </a:endParaRPr>
          </a:p>
          <a:p>
            <a:pPr lvl="0" fontAlgn="auto">
              <a:spcBef>
                <a:spcPts val="0"/>
              </a:spcBef>
              <a:spcAft>
                <a:spcPts val="0"/>
              </a:spcAft>
              <a:buClr>
                <a:schemeClr val="accent6"/>
              </a:buClr>
            </a:pPr>
            <a:endParaRPr lang="en-US" sz="2600" b="1" dirty="0">
              <a:solidFill>
                <a:prstClr val="black"/>
              </a:solidFill>
              <a:latin typeface="Calibri" panose="020F0502020204030204"/>
            </a:endParaRPr>
          </a:p>
          <a:p>
            <a:pPr lvl="0" fontAlgn="auto">
              <a:spcBef>
                <a:spcPts val="0"/>
              </a:spcBef>
              <a:spcAft>
                <a:spcPts val="1200"/>
              </a:spcAft>
              <a:buClr>
                <a:schemeClr val="accent6"/>
              </a:buClr>
            </a:pPr>
            <a:r>
              <a:rPr lang="en-US" sz="2600" b="1" dirty="0">
                <a:latin typeface="Calibri" panose="020F0502020204030204"/>
              </a:rPr>
              <a:t>You pay for both Medicare Part A and Part B</a:t>
            </a:r>
          </a:p>
          <a:p>
            <a:pPr marL="457200" lvl="0" indent="-457200" fontAlgn="auto">
              <a:spcBef>
                <a:spcPts val="0"/>
              </a:spcBef>
              <a:spcAft>
                <a:spcPts val="0"/>
              </a:spcAft>
              <a:buClr>
                <a:schemeClr val="tx2"/>
              </a:buClr>
              <a:buFont typeface="Wingdings" panose="05000000000000000000" pitchFamily="2" charset="2"/>
              <a:buChar char="ü"/>
            </a:pPr>
            <a:r>
              <a:rPr lang="en-US" sz="2600" dirty="0">
                <a:solidFill>
                  <a:prstClr val="black"/>
                </a:solidFill>
                <a:latin typeface="Calibri" panose="020F0502020204030204"/>
              </a:rPr>
              <a:t>Enroll in CTPF </a:t>
            </a:r>
            <a:r>
              <a:rPr lang="en-US" sz="2600" b="1" dirty="0">
                <a:solidFill>
                  <a:schemeClr val="tx2"/>
                </a:solidFill>
                <a:latin typeface="Calibri" panose="020F0502020204030204"/>
              </a:rPr>
              <a:t>MedPay</a:t>
            </a:r>
          </a:p>
          <a:p>
            <a:pPr marL="457200" lvl="0" indent="-457200" fontAlgn="auto">
              <a:spcBef>
                <a:spcPts val="0"/>
              </a:spcBef>
              <a:spcAft>
                <a:spcPts val="0"/>
              </a:spcAft>
              <a:buClr>
                <a:schemeClr val="tx2"/>
              </a:buClr>
              <a:buFont typeface="Wingdings" panose="05000000000000000000" pitchFamily="2" charset="2"/>
              <a:buChar char="ü"/>
            </a:pPr>
            <a:r>
              <a:rPr lang="en-US" sz="2600" dirty="0">
                <a:solidFill>
                  <a:prstClr val="black"/>
                </a:solidFill>
                <a:latin typeface="Calibri" panose="020F0502020204030204"/>
              </a:rPr>
              <a:t>CTPF pays Medicare for Part A &amp; Part B</a:t>
            </a:r>
          </a:p>
          <a:p>
            <a:pPr marL="457200" lvl="0" indent="-457200" fontAlgn="auto">
              <a:spcBef>
                <a:spcPts val="0"/>
              </a:spcBef>
              <a:spcAft>
                <a:spcPts val="0"/>
              </a:spcAft>
              <a:buClr>
                <a:schemeClr val="tx2"/>
              </a:buClr>
              <a:buFont typeface="Wingdings" panose="05000000000000000000" pitchFamily="2" charset="2"/>
              <a:buChar char="ü"/>
            </a:pPr>
            <a:r>
              <a:rPr lang="en-US" sz="2600" dirty="0">
                <a:solidFill>
                  <a:prstClr val="black"/>
                </a:solidFill>
                <a:latin typeface="Calibri" panose="020F0502020204030204"/>
              </a:rPr>
              <a:t>CTPF subsidizes Part B in your pension check (and if your pension effective date was prior to 7/1/2016, Part A will be subsidized)</a:t>
            </a:r>
          </a:p>
          <a:p>
            <a:pPr marL="365760" lvl="0" indent="-365760" fontAlgn="auto">
              <a:spcBef>
                <a:spcPts val="0"/>
              </a:spcBef>
              <a:spcAft>
                <a:spcPts val="0"/>
              </a:spcAft>
              <a:buClr>
                <a:srgbClr val="4D917C"/>
              </a:buClr>
              <a:buFont typeface="Wingdings" panose="05000000000000000000" pitchFamily="2" charset="2"/>
              <a:buChar char="q"/>
            </a:pPr>
            <a:endParaRPr lang="en-US" sz="2600" dirty="0">
              <a:solidFill>
                <a:prstClr val="black"/>
              </a:solidFill>
              <a:latin typeface="Calibri" panose="020F0502020204030204"/>
            </a:endParaRPr>
          </a:p>
        </p:txBody>
      </p:sp>
      <p:grpSp>
        <p:nvGrpSpPr>
          <p:cNvPr id="7" name="Group 6"/>
          <p:cNvGrpSpPr/>
          <p:nvPr/>
        </p:nvGrpSpPr>
        <p:grpSpPr>
          <a:xfrm>
            <a:off x="609600" y="1795131"/>
            <a:ext cx="1397081" cy="2421753"/>
            <a:chOff x="6664568" y="1864727"/>
            <a:chExt cx="1025769" cy="1778106"/>
          </a:xfrm>
        </p:grpSpPr>
        <p:pic>
          <p:nvPicPr>
            <p:cNvPr id="8" name="Picture 8" descr="contributions_cream back"/>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0" b="89161" l="11294" r="100000"/>
                      </a14:imgEffect>
                    </a14:imgLayer>
                  </a14:imgProps>
                </a:ext>
              </a:extLst>
            </a:blip>
            <a:srcRect l="33866" r="32268"/>
            <a:stretch/>
          </p:blipFill>
          <p:spPr bwMode="auto">
            <a:xfrm>
              <a:off x="6664568" y="1864727"/>
              <a:ext cx="1025769" cy="1778106"/>
            </a:xfrm>
            <a:prstGeom prst="rect">
              <a:avLst/>
            </a:prstGeom>
            <a:noFill/>
          </p:spPr>
        </p:pic>
        <p:sp>
          <p:nvSpPr>
            <p:cNvPr id="9" name="Oval 8"/>
            <p:cNvSpPr/>
            <p:nvPr/>
          </p:nvSpPr>
          <p:spPr>
            <a:xfrm>
              <a:off x="6858000" y="1885857"/>
              <a:ext cx="228600" cy="24774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p:cNvCxnSpPr/>
          <p:nvPr/>
        </p:nvCxnSpPr>
        <p:spPr>
          <a:xfrm>
            <a:off x="2209800" y="2209800"/>
            <a:ext cx="5867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 y="4343400"/>
            <a:ext cx="7467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16AF2F3-25B2-4BB2-ACDD-6440E37D8C73}" type="slidenum">
              <a:rPr lang="en-US" smtClean="0"/>
              <a:t>21</a:t>
            </a:fld>
            <a:endParaRPr lang="en-US" dirty="0"/>
          </a:p>
        </p:txBody>
      </p:sp>
    </p:spTree>
    <p:extLst>
      <p:ext uri="{BB962C8B-B14F-4D97-AF65-F5344CB8AC3E}">
        <p14:creationId xmlns:p14="http://schemas.microsoft.com/office/powerpoint/2010/main" val="83773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9525" y="381000"/>
            <a:ext cx="9153525" cy="838200"/>
          </a:xfrm>
          <a:prstGeom prst="rect">
            <a:avLst/>
          </a:prstGeom>
          <a:noFill/>
          <a:ln>
            <a:miter lim="800000"/>
            <a:headEnd/>
            <a:tailEnd/>
          </a:ln>
        </p:spPr>
        <p:txBody>
          <a:bodyPr vert="horz" wrap="square" lIns="91440" tIns="45720" rIns="91440" bIns="45720" numCol="1" anchor="ctr" anchorCtr="0" compatLnSpc="1">
            <a:prstTxWarp prst="textNoShape">
              <a:avLst/>
            </a:prstTxWarp>
            <a:normAutofit/>
          </a:bodyPr>
          <a:lstStyle/>
          <a:p>
            <a:pPr algn="ctr"/>
            <a:r>
              <a:rPr lang="en-US" b="1" dirty="0">
                <a:solidFill>
                  <a:schemeClr val="accent1">
                    <a:lumMod val="50000"/>
                  </a:schemeClr>
                </a:solidFill>
                <a:latin typeface="+mn-lt"/>
              </a:rPr>
              <a:t>OTHER “PARTS” OF MEDICARE</a:t>
            </a:r>
          </a:p>
        </p:txBody>
      </p:sp>
      <p:sp>
        <p:nvSpPr>
          <p:cNvPr id="38914" name="Content Placeholder 2"/>
          <p:cNvSpPr>
            <a:spLocks noGrp="1"/>
          </p:cNvSpPr>
          <p:nvPr>
            <p:ph idx="4294967295"/>
          </p:nvPr>
        </p:nvSpPr>
        <p:spPr>
          <a:xfrm>
            <a:off x="304800" y="1493837"/>
            <a:ext cx="8229600" cy="3840163"/>
          </a:xfrm>
        </p:spPr>
        <p:txBody>
          <a:bodyPr>
            <a:noAutofit/>
          </a:bodyPr>
          <a:lstStyle/>
          <a:p>
            <a:pPr>
              <a:lnSpc>
                <a:spcPct val="100000"/>
              </a:lnSpc>
              <a:spcBef>
                <a:spcPct val="0"/>
              </a:spcBef>
              <a:spcAft>
                <a:spcPts val="600"/>
              </a:spcAft>
              <a:buClr>
                <a:schemeClr val="tx2"/>
              </a:buClr>
              <a:buFont typeface="Wingdings" panose="05000000000000000000" pitchFamily="2" charset="2"/>
              <a:buChar char="v"/>
            </a:pPr>
            <a:r>
              <a:rPr lang="en-US" sz="2400" b="1" dirty="0">
                <a:solidFill>
                  <a:schemeClr val="accent5">
                    <a:lumMod val="50000"/>
                  </a:schemeClr>
                </a:solidFill>
              </a:rPr>
              <a:t>Part C plans </a:t>
            </a:r>
            <a:r>
              <a:rPr lang="en-US" sz="2400" dirty="0"/>
              <a:t>also known as </a:t>
            </a:r>
            <a:r>
              <a:rPr lang="en-US" sz="2400" b="1" dirty="0"/>
              <a:t>Medicare Advantage </a:t>
            </a:r>
            <a:r>
              <a:rPr lang="en-US" sz="2400" dirty="0"/>
              <a:t>plans</a:t>
            </a:r>
          </a:p>
          <a:p>
            <a:pPr lvl="1">
              <a:lnSpc>
                <a:spcPct val="100000"/>
              </a:lnSpc>
              <a:spcBef>
                <a:spcPct val="0"/>
              </a:spcBef>
              <a:spcAft>
                <a:spcPts val="600"/>
              </a:spcAft>
              <a:buClr>
                <a:schemeClr val="tx2"/>
              </a:buClr>
              <a:buFont typeface="Wingdings" panose="05000000000000000000" pitchFamily="2" charset="2"/>
              <a:buChar char="§"/>
            </a:pPr>
            <a:r>
              <a:rPr lang="en-US" sz="2000" u="sng" dirty="0"/>
              <a:t>Replaced</a:t>
            </a:r>
            <a:r>
              <a:rPr lang="en-US" sz="2000" dirty="0"/>
              <a:t> Original Medicare and administered by insurance companies</a:t>
            </a:r>
          </a:p>
          <a:p>
            <a:pPr lvl="1">
              <a:lnSpc>
                <a:spcPct val="100000"/>
              </a:lnSpc>
              <a:spcBef>
                <a:spcPct val="0"/>
              </a:spcBef>
              <a:spcAft>
                <a:spcPts val="600"/>
              </a:spcAft>
              <a:buClr>
                <a:schemeClr val="tx2"/>
              </a:buClr>
              <a:buFont typeface="Wingdings" panose="05000000000000000000" pitchFamily="2" charset="2"/>
              <a:buChar char="§"/>
            </a:pPr>
            <a:r>
              <a:rPr lang="en-US" sz="2000" dirty="0"/>
              <a:t>Covers doctors, hospitals and often prescription drugs</a:t>
            </a:r>
          </a:p>
          <a:p>
            <a:pPr lvl="1">
              <a:lnSpc>
                <a:spcPct val="100000"/>
              </a:lnSpc>
              <a:spcBef>
                <a:spcPct val="0"/>
              </a:spcBef>
              <a:spcAft>
                <a:spcPts val="600"/>
              </a:spcAft>
              <a:buClr>
                <a:schemeClr val="tx2"/>
              </a:buClr>
              <a:buFont typeface="Wingdings" panose="05000000000000000000" pitchFamily="2" charset="2"/>
              <a:buChar char="§"/>
            </a:pPr>
            <a:r>
              <a:rPr lang="en-US" sz="2000" b="1" dirty="0"/>
              <a:t>Must</a:t>
            </a:r>
            <a:r>
              <a:rPr lang="en-US" sz="2000" dirty="0"/>
              <a:t> be enroll in Part A &amp; Part B</a:t>
            </a:r>
          </a:p>
          <a:p>
            <a:pPr marL="457200" lvl="1" indent="0">
              <a:lnSpc>
                <a:spcPct val="100000"/>
              </a:lnSpc>
              <a:spcBef>
                <a:spcPct val="0"/>
              </a:spcBef>
              <a:spcAft>
                <a:spcPts val="600"/>
              </a:spcAft>
              <a:buClr>
                <a:schemeClr val="tx2"/>
              </a:buClr>
              <a:buNone/>
            </a:pPr>
            <a:endParaRPr lang="en-US" sz="1050" dirty="0"/>
          </a:p>
          <a:p>
            <a:pPr>
              <a:lnSpc>
                <a:spcPct val="100000"/>
              </a:lnSpc>
              <a:spcBef>
                <a:spcPct val="0"/>
              </a:spcBef>
              <a:spcAft>
                <a:spcPts val="600"/>
              </a:spcAft>
              <a:buClr>
                <a:schemeClr val="tx2"/>
              </a:buClr>
              <a:buFont typeface="Wingdings" panose="05000000000000000000" pitchFamily="2" charset="2"/>
              <a:buChar char="v"/>
            </a:pPr>
            <a:r>
              <a:rPr lang="en-US" sz="2400" b="1" dirty="0">
                <a:solidFill>
                  <a:schemeClr val="accent5">
                    <a:lumMod val="50000"/>
                  </a:schemeClr>
                </a:solidFill>
              </a:rPr>
              <a:t>Part D plans</a:t>
            </a:r>
            <a:r>
              <a:rPr lang="en-US" sz="2400" dirty="0">
                <a:solidFill>
                  <a:schemeClr val="accent5">
                    <a:lumMod val="50000"/>
                  </a:schemeClr>
                </a:solidFill>
              </a:rPr>
              <a:t> </a:t>
            </a:r>
            <a:r>
              <a:rPr lang="en-US" sz="2400" dirty="0"/>
              <a:t>are </a:t>
            </a:r>
            <a:r>
              <a:rPr lang="en-US" sz="2400" b="1" dirty="0"/>
              <a:t>prescription drug</a:t>
            </a:r>
            <a:r>
              <a:rPr lang="en-US" sz="2400" dirty="0"/>
              <a:t> plans</a:t>
            </a:r>
          </a:p>
          <a:p>
            <a:pPr lvl="1">
              <a:lnSpc>
                <a:spcPct val="100000"/>
              </a:lnSpc>
              <a:spcBef>
                <a:spcPct val="0"/>
              </a:spcBef>
              <a:spcAft>
                <a:spcPts val="600"/>
              </a:spcAft>
              <a:buClr>
                <a:schemeClr val="tx2"/>
              </a:buClr>
              <a:buFont typeface="Wingdings" panose="05000000000000000000" pitchFamily="2" charset="2"/>
              <a:buChar char="§"/>
            </a:pPr>
            <a:r>
              <a:rPr lang="en-US" sz="2000" dirty="0"/>
              <a:t>Administered by insurance companies</a:t>
            </a:r>
          </a:p>
          <a:p>
            <a:pPr lvl="1">
              <a:lnSpc>
                <a:spcPct val="100000"/>
              </a:lnSpc>
              <a:spcBef>
                <a:spcPct val="0"/>
              </a:spcBef>
              <a:spcAft>
                <a:spcPts val="600"/>
              </a:spcAft>
              <a:buClr>
                <a:schemeClr val="tx2"/>
              </a:buClr>
              <a:buFont typeface="Wingdings" panose="05000000000000000000" pitchFamily="2" charset="2"/>
              <a:buChar char="§"/>
            </a:pPr>
            <a:r>
              <a:rPr lang="en-US" sz="2000" b="1" dirty="0"/>
              <a:t>Must</a:t>
            </a:r>
            <a:r>
              <a:rPr lang="en-US" sz="2000" dirty="0"/>
              <a:t> be enrolled in Part A &amp; Part B</a:t>
            </a:r>
          </a:p>
        </p:txBody>
      </p:sp>
      <p:sp>
        <p:nvSpPr>
          <p:cNvPr id="7"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r>
              <a:rPr lang="en-US" sz="1600" b="1" dirty="0">
                <a:solidFill>
                  <a:schemeClr val="bg1"/>
                </a:solidFill>
                <a:latin typeface="Calibri" pitchFamily="34" charset="0"/>
              </a:rPr>
              <a:t>23</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4383" b="5010"/>
          <a:stretch/>
        </p:blipFill>
        <p:spPr bwMode="auto">
          <a:xfrm>
            <a:off x="609600" y="4778375"/>
            <a:ext cx="3978456" cy="1800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467" r="1845" b="5010"/>
          <a:stretch/>
        </p:blipFill>
        <p:spPr bwMode="auto">
          <a:xfrm>
            <a:off x="5749834" y="4778374"/>
            <a:ext cx="2338252" cy="1800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820195" y="5361525"/>
            <a:ext cx="646331" cy="461665"/>
          </a:xfrm>
          <a:prstGeom prst="rect">
            <a:avLst/>
          </a:prstGeom>
        </p:spPr>
        <p:txBody>
          <a:bodyPr wrap="none">
            <a:spAutoFit/>
          </a:bodyPr>
          <a:lstStyle/>
          <a:p>
            <a:r>
              <a:rPr lang="en-US" sz="2400" b="1" i="1" dirty="0">
                <a:solidFill>
                  <a:schemeClr val="accent5">
                    <a:lumMod val="50000"/>
                  </a:schemeClr>
                </a:solidFill>
              </a:rPr>
              <a:t>OR</a:t>
            </a:r>
            <a:endParaRPr lang="en-US" i="1" dirty="0"/>
          </a:p>
        </p:txBody>
      </p:sp>
      <p:sp>
        <p:nvSpPr>
          <p:cNvPr id="4" name="Slide Number Placeholder 3"/>
          <p:cNvSpPr>
            <a:spLocks noGrp="1"/>
          </p:cNvSpPr>
          <p:nvPr>
            <p:ph type="sldNum" sz="quarter" idx="12"/>
          </p:nvPr>
        </p:nvSpPr>
        <p:spPr/>
        <p:txBody>
          <a:bodyPr/>
          <a:lstStyle/>
          <a:p>
            <a:fld id="{616AF2F3-25B2-4BB2-ACDD-6440E37D8C73}" type="slidenum">
              <a:rPr lang="en-US" smtClean="0"/>
              <a:t>22</a:t>
            </a:fld>
            <a:endParaRPr lang="en-US" dirty="0"/>
          </a:p>
        </p:txBody>
      </p:sp>
      <p:sp>
        <p:nvSpPr>
          <p:cNvPr id="8" name="TextBox 7">
            <a:extLst>
              <a:ext uri="{FF2B5EF4-FFF2-40B4-BE49-F238E27FC236}">
                <a16:creationId xmlns:a16="http://schemas.microsoft.com/office/drawing/2014/main" id="{CE63626B-D024-4344-A137-853D17789CB5}"/>
              </a:ext>
            </a:extLst>
          </p:cNvPr>
          <p:cNvSpPr txBox="1"/>
          <p:nvPr/>
        </p:nvSpPr>
        <p:spPr>
          <a:xfrm>
            <a:off x="6869974" y="2638890"/>
            <a:ext cx="2338252" cy="1938992"/>
          </a:xfrm>
          <a:prstGeom prst="rect">
            <a:avLst/>
          </a:prstGeom>
          <a:noFill/>
        </p:spPr>
        <p:txBody>
          <a:bodyPr wrap="square" rtlCol="0">
            <a:spAutoFit/>
          </a:bodyPr>
          <a:lstStyle/>
          <a:p>
            <a:r>
              <a:rPr lang="en-US" sz="2400" b="1" dirty="0">
                <a:solidFill>
                  <a:srgbClr val="3F768A"/>
                </a:solidFill>
                <a:effectLst>
                  <a:outerShdw blurRad="50800" dist="50800" dir="6840000" algn="ctr" rotWithShape="0">
                    <a:schemeClr val="tx1">
                      <a:alpha val="38000"/>
                    </a:schemeClr>
                  </a:outerShdw>
                </a:effectLst>
              </a:rPr>
              <a:t>All CTPF Medicare plans </a:t>
            </a:r>
            <a:r>
              <a:rPr lang="en-US" sz="2400" b="1" u="sng" dirty="0">
                <a:solidFill>
                  <a:srgbClr val="3F768A"/>
                </a:solidFill>
                <a:effectLst>
                  <a:outerShdw blurRad="50800" dist="50800" dir="6840000" algn="ctr" rotWithShape="0">
                    <a:schemeClr val="tx1">
                      <a:alpha val="38000"/>
                    </a:schemeClr>
                  </a:outerShdw>
                </a:effectLst>
              </a:rPr>
              <a:t>include</a:t>
            </a:r>
            <a:r>
              <a:rPr lang="en-US" sz="2400" b="1" dirty="0">
                <a:solidFill>
                  <a:srgbClr val="3F768A"/>
                </a:solidFill>
                <a:effectLst>
                  <a:outerShdw blurRad="50800" dist="50800" dir="6840000" algn="ctr" rotWithShape="0">
                    <a:schemeClr val="tx1">
                      <a:alpha val="38000"/>
                    </a:schemeClr>
                  </a:outerShdw>
                </a:effectLst>
              </a:rPr>
              <a:t> a Medicare              Part D plan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25563"/>
          </a:xfrm>
        </p:spPr>
        <p:txBody>
          <a:bodyPr>
            <a:normAutofit/>
          </a:bodyPr>
          <a:lstStyle/>
          <a:p>
            <a:pPr algn="ctr">
              <a:lnSpc>
                <a:spcPts val="4300"/>
              </a:lnSpc>
            </a:pPr>
            <a:r>
              <a:rPr lang="en-US" b="1" dirty="0">
                <a:solidFill>
                  <a:schemeClr val="tx2"/>
                </a:solidFill>
              </a:rPr>
              <a:t>CTPF PLANS FOR MEDICARE </a:t>
            </a:r>
            <a:br>
              <a:rPr lang="en-US" b="1" dirty="0">
                <a:solidFill>
                  <a:schemeClr val="tx2"/>
                </a:solidFill>
              </a:rPr>
            </a:br>
            <a:r>
              <a:rPr lang="en-US" b="1" dirty="0">
                <a:solidFill>
                  <a:schemeClr val="tx2"/>
                </a:solidFill>
              </a:rPr>
              <a:t>ELIGIBLE MEMBERS</a:t>
            </a:r>
          </a:p>
        </p:txBody>
      </p:sp>
      <p:sp>
        <p:nvSpPr>
          <p:cNvPr id="5" name="Rectangle 4"/>
          <p:cNvSpPr/>
          <p:nvPr/>
        </p:nvSpPr>
        <p:spPr>
          <a:xfrm>
            <a:off x="216408" y="1681877"/>
            <a:ext cx="6858000" cy="2585323"/>
          </a:xfrm>
          <a:prstGeom prst="rect">
            <a:avLst/>
          </a:prstGeom>
        </p:spPr>
        <p:txBody>
          <a:bodyPr wrap="square">
            <a:spAutoFit/>
          </a:bodyPr>
          <a:lstStyle/>
          <a:p>
            <a:r>
              <a:rPr lang="en-US" sz="2400" b="1" dirty="0">
                <a:solidFill>
                  <a:schemeClr val="tx2"/>
                </a:solidFill>
                <a:latin typeface="+mj-lt"/>
              </a:rPr>
              <a:t>Medicare Advantage Plans</a:t>
            </a:r>
          </a:p>
          <a:p>
            <a:endParaRPr lang="en-US" sz="2400" b="1" dirty="0">
              <a:solidFill>
                <a:schemeClr val="accent5">
                  <a:lumMod val="50000"/>
                </a:schemeClr>
              </a:solidFill>
            </a:endParaRPr>
          </a:p>
          <a:p>
            <a:pPr marL="742950" lvl="1" indent="-285750">
              <a:buFont typeface="Wingdings" panose="05000000000000000000" pitchFamily="2" charset="2"/>
              <a:buChar char="§"/>
            </a:pPr>
            <a:r>
              <a:rPr lang="en-US" sz="2600" dirty="0">
                <a:latin typeface="+mj-lt"/>
              </a:rPr>
              <a:t>UnitedHealthcare Medicare Advantage             PPO (UHCMA)</a:t>
            </a:r>
          </a:p>
          <a:p>
            <a:pPr marL="742950" lvl="1" indent="-285750">
              <a:buFont typeface="Wingdings" panose="05000000000000000000" pitchFamily="2" charset="2"/>
              <a:buChar char="§"/>
            </a:pPr>
            <a:r>
              <a:rPr lang="en-US" sz="2600" dirty="0">
                <a:latin typeface="+mj-lt"/>
              </a:rPr>
              <a:t>Humana HMO</a:t>
            </a:r>
          </a:p>
          <a:p>
            <a:pPr marL="285750" indent="-285750">
              <a:buFont typeface="Wingdings" panose="05000000000000000000" pitchFamily="2" charset="2"/>
              <a:buChar char="q"/>
            </a:pPr>
            <a:endParaRPr lang="en-US" b="1" dirty="0">
              <a:solidFill>
                <a:schemeClr val="accent5">
                  <a:lumMod val="50000"/>
                </a:schemeClr>
              </a:solidFill>
            </a:endParaRPr>
          </a:p>
          <a:p>
            <a:pPr marL="285750" indent="-285750">
              <a:buFont typeface="Wingdings" panose="05000000000000000000" pitchFamily="2" charset="2"/>
              <a:buChar char="q"/>
            </a:pPr>
            <a:endParaRPr lang="en-US" dirty="0"/>
          </a:p>
        </p:txBody>
      </p:sp>
      <p:cxnSp>
        <p:nvCxnSpPr>
          <p:cNvPr id="6" name="Straight Connector 5"/>
          <p:cNvCxnSpPr/>
          <p:nvPr/>
        </p:nvCxnSpPr>
        <p:spPr>
          <a:xfrm>
            <a:off x="216408" y="2209800"/>
            <a:ext cx="793699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4338" name="Picture 2" descr="Image result for weighing options clipart"/>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3268" b="65033" l="9804" r="89706"/>
                    </a14:imgEffect>
                  </a14:imgLayer>
                </a14:imgProps>
              </a:ext>
              <a:ext uri="{28A0092B-C50C-407E-A947-70E740481C1C}">
                <a14:useLocalDpi xmlns:a14="http://schemas.microsoft.com/office/drawing/2010/main" val="0"/>
              </a:ext>
            </a:extLst>
          </a:blip>
          <a:srcRect/>
          <a:stretch>
            <a:fillRect/>
          </a:stretch>
        </p:blipFill>
        <p:spPr bwMode="auto">
          <a:xfrm>
            <a:off x="5105400" y="2438400"/>
            <a:ext cx="4152900" cy="41529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10200" y="4719935"/>
            <a:ext cx="849913" cy="461665"/>
          </a:xfrm>
          <a:prstGeom prst="rect">
            <a:avLst/>
          </a:prstGeom>
        </p:spPr>
        <p:txBody>
          <a:bodyPr wrap="none">
            <a:spAutoFit/>
          </a:bodyPr>
          <a:lstStyle/>
          <a:p>
            <a:r>
              <a:rPr lang="en-US" sz="1200" b="1" dirty="0">
                <a:solidFill>
                  <a:schemeClr val="accent5">
                    <a:lumMod val="50000"/>
                  </a:schemeClr>
                </a:solidFill>
              </a:rPr>
              <a:t>Original </a:t>
            </a:r>
          </a:p>
          <a:p>
            <a:r>
              <a:rPr lang="en-US" sz="1200" b="1" dirty="0">
                <a:solidFill>
                  <a:schemeClr val="accent5">
                    <a:lumMod val="50000"/>
                  </a:schemeClr>
                </a:solidFill>
              </a:rPr>
              <a:t>Medicare</a:t>
            </a:r>
            <a:endParaRPr lang="en-US" sz="1200" b="1" dirty="0"/>
          </a:p>
        </p:txBody>
      </p:sp>
      <p:sp>
        <p:nvSpPr>
          <p:cNvPr id="9" name="Rectangle 8"/>
          <p:cNvSpPr/>
          <p:nvPr/>
        </p:nvSpPr>
        <p:spPr>
          <a:xfrm>
            <a:off x="7831617" y="4752592"/>
            <a:ext cx="970137" cy="461665"/>
          </a:xfrm>
          <a:prstGeom prst="rect">
            <a:avLst/>
          </a:prstGeom>
        </p:spPr>
        <p:txBody>
          <a:bodyPr wrap="none">
            <a:spAutoFit/>
          </a:bodyPr>
          <a:lstStyle/>
          <a:p>
            <a:r>
              <a:rPr lang="en-US" sz="1200" b="1" dirty="0">
                <a:solidFill>
                  <a:schemeClr val="accent5">
                    <a:lumMod val="50000"/>
                  </a:schemeClr>
                </a:solidFill>
              </a:rPr>
              <a:t>Medicare</a:t>
            </a:r>
          </a:p>
          <a:p>
            <a:r>
              <a:rPr lang="en-US" sz="1200" b="1" dirty="0">
                <a:solidFill>
                  <a:schemeClr val="accent5">
                    <a:lumMod val="50000"/>
                  </a:schemeClr>
                </a:solidFill>
              </a:rPr>
              <a:t>Advantage</a:t>
            </a:r>
            <a:endParaRPr lang="en-US" sz="1200" b="1" dirty="0"/>
          </a:p>
        </p:txBody>
      </p:sp>
      <p:sp>
        <p:nvSpPr>
          <p:cNvPr id="3" name="Slide Number Placeholder 2"/>
          <p:cNvSpPr>
            <a:spLocks noGrp="1"/>
          </p:cNvSpPr>
          <p:nvPr>
            <p:ph type="sldNum" sz="quarter" idx="12"/>
          </p:nvPr>
        </p:nvSpPr>
        <p:spPr/>
        <p:txBody>
          <a:bodyPr/>
          <a:lstStyle/>
          <a:p>
            <a:fld id="{616AF2F3-25B2-4BB2-ACDD-6440E37D8C73}" type="slidenum">
              <a:rPr lang="en-US" smtClean="0"/>
              <a:t>23</a:t>
            </a:fld>
            <a:endParaRPr lang="en-US" dirty="0"/>
          </a:p>
        </p:txBody>
      </p:sp>
      <p:pic>
        <p:nvPicPr>
          <p:cNvPr id="11" name="Picture 10" descr="Text, application&#10;&#10;Description automatically generated">
            <a:extLst>
              <a:ext uri="{FF2B5EF4-FFF2-40B4-BE49-F238E27FC236}">
                <a16:creationId xmlns:a16="http://schemas.microsoft.com/office/drawing/2014/main" id="{EC6F9701-25D3-4BD0-B7AA-1208537574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954" y="3883480"/>
            <a:ext cx="2137831" cy="2585285"/>
          </a:xfrm>
          <a:prstGeom prst="rect">
            <a:avLst/>
          </a:prstGeom>
        </p:spPr>
      </p:pic>
    </p:spTree>
    <p:extLst>
      <p:ext uri="{BB962C8B-B14F-4D97-AF65-F5344CB8AC3E}">
        <p14:creationId xmlns:p14="http://schemas.microsoft.com/office/powerpoint/2010/main" val="42197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3167-9399-4B46-9305-4B1A483606C1}"/>
              </a:ext>
            </a:extLst>
          </p:cNvPr>
          <p:cNvSpPr>
            <a:spLocks noGrp="1"/>
          </p:cNvSpPr>
          <p:nvPr>
            <p:ph type="title"/>
          </p:nvPr>
        </p:nvSpPr>
        <p:spPr>
          <a:xfrm>
            <a:off x="0" y="198437"/>
            <a:ext cx="9144000" cy="1325563"/>
          </a:xfrm>
        </p:spPr>
        <p:txBody>
          <a:bodyPr/>
          <a:lstStyle/>
          <a:p>
            <a:pPr algn="ctr"/>
            <a:r>
              <a:rPr lang="en-US" b="1" cap="all" dirty="0">
                <a:solidFill>
                  <a:srgbClr val="3F768A"/>
                </a:solidFill>
              </a:rPr>
              <a:t>Medicare Advantage Plans 101</a:t>
            </a:r>
            <a:endParaRPr lang="en-US" b="1" cap="all" dirty="0"/>
          </a:p>
        </p:txBody>
      </p:sp>
      <p:sp>
        <p:nvSpPr>
          <p:cNvPr id="3" name="Content Placeholder 2">
            <a:extLst>
              <a:ext uri="{FF2B5EF4-FFF2-40B4-BE49-F238E27FC236}">
                <a16:creationId xmlns:a16="http://schemas.microsoft.com/office/drawing/2014/main" id="{5DE15226-B6BD-4192-A664-DDD322163EAF}"/>
              </a:ext>
            </a:extLst>
          </p:cNvPr>
          <p:cNvSpPr>
            <a:spLocks noGrp="1"/>
          </p:cNvSpPr>
          <p:nvPr>
            <p:ph idx="1"/>
          </p:nvPr>
        </p:nvSpPr>
        <p:spPr>
          <a:xfrm>
            <a:off x="457200" y="1447800"/>
            <a:ext cx="8515350" cy="4351338"/>
          </a:xfrm>
        </p:spPr>
        <p:txBody>
          <a:bodyPr>
            <a:noAutofit/>
          </a:bodyPr>
          <a:lstStyle/>
          <a:p>
            <a:pPr marL="0" indent="0">
              <a:buNone/>
            </a:pPr>
            <a:r>
              <a:rPr lang="en-US" sz="2400" b="1" u="sng" dirty="0"/>
              <a:t>Common Misconceptions</a:t>
            </a:r>
          </a:p>
          <a:p>
            <a:pPr lvl="1">
              <a:buFont typeface="Wingdings" panose="05000000000000000000" pitchFamily="2" charset="2"/>
              <a:buChar char="§"/>
            </a:pPr>
            <a:r>
              <a:rPr lang="en-US" dirty="0"/>
              <a:t>Limited Networks, Limited Coverage</a:t>
            </a:r>
          </a:p>
          <a:p>
            <a:pPr lvl="1">
              <a:buFont typeface="Wingdings" panose="05000000000000000000" pitchFamily="2" charset="2"/>
              <a:buChar char="§"/>
            </a:pPr>
            <a:r>
              <a:rPr lang="en-US" dirty="0"/>
              <a:t>No Out of Network Benefits</a:t>
            </a:r>
          </a:p>
          <a:p>
            <a:pPr marL="0" indent="0">
              <a:buNone/>
            </a:pPr>
            <a:r>
              <a:rPr lang="en-US" sz="2400" b="1" u="sng" dirty="0"/>
              <a:t>Comments from Members</a:t>
            </a:r>
          </a:p>
          <a:p>
            <a:pPr lvl="1">
              <a:buFont typeface="Wingdings" panose="05000000000000000000" pitchFamily="2" charset="2"/>
              <a:buChar char="§"/>
            </a:pPr>
            <a:r>
              <a:rPr lang="en-US" dirty="0"/>
              <a:t>“Not as good as Supplement Plan”</a:t>
            </a:r>
          </a:p>
          <a:p>
            <a:pPr lvl="1">
              <a:buFont typeface="Wingdings" panose="05000000000000000000" pitchFamily="2" charset="2"/>
              <a:buChar char="§"/>
            </a:pPr>
            <a:r>
              <a:rPr lang="en-US" dirty="0"/>
              <a:t>“Not as good as Plan F”</a:t>
            </a:r>
          </a:p>
          <a:p>
            <a:pPr lvl="1">
              <a:buFont typeface="Wingdings" panose="05000000000000000000" pitchFamily="2" charset="2"/>
              <a:buChar char="§"/>
            </a:pPr>
            <a:r>
              <a:rPr lang="en-US" dirty="0"/>
              <a:t>“I wanted Plan G”</a:t>
            </a:r>
          </a:p>
          <a:p>
            <a:pPr lvl="1">
              <a:buFont typeface="Wingdings" panose="05000000000000000000" pitchFamily="2" charset="2"/>
              <a:buChar char="§"/>
            </a:pPr>
            <a:r>
              <a:rPr lang="en-US" dirty="0"/>
              <a:t>“What’s the catch?”</a:t>
            </a:r>
          </a:p>
          <a:p>
            <a:pPr marL="0" indent="0">
              <a:buNone/>
            </a:pPr>
            <a:r>
              <a:rPr lang="en-US" sz="2400" b="1" u="sng" dirty="0"/>
              <a:t>CTPF Medicare Advantage Plans</a:t>
            </a:r>
          </a:p>
          <a:p>
            <a:pPr lvl="1">
              <a:buFont typeface="Wingdings" panose="05000000000000000000" pitchFamily="2" charset="2"/>
              <a:buChar char="§"/>
            </a:pPr>
            <a:r>
              <a:rPr lang="en-US" dirty="0"/>
              <a:t>Custom designed </a:t>
            </a:r>
            <a:r>
              <a:rPr lang="en-US" i="1" dirty="0"/>
              <a:t>Group</a:t>
            </a:r>
            <a:r>
              <a:rPr lang="en-US" dirty="0"/>
              <a:t> Medicare Advantage Plans </a:t>
            </a:r>
          </a:p>
          <a:p>
            <a:pPr lvl="1">
              <a:buFont typeface="Wingdings" panose="05000000000000000000" pitchFamily="2" charset="2"/>
              <a:buChar char="§"/>
            </a:pPr>
            <a:r>
              <a:rPr lang="en-US" dirty="0"/>
              <a:t>Must cover at a minimum what Medicare covers, and often they cover more</a:t>
            </a:r>
          </a:p>
          <a:p>
            <a:pPr lvl="1">
              <a:buFont typeface="Wingdings" panose="05000000000000000000" pitchFamily="2" charset="2"/>
              <a:buChar char="§"/>
            </a:pPr>
            <a:r>
              <a:rPr lang="en-US" dirty="0"/>
              <a:t>Retiree health is in their best interest-WIN/WIN</a:t>
            </a:r>
          </a:p>
        </p:txBody>
      </p:sp>
    </p:spTree>
    <p:extLst>
      <p:ext uri="{BB962C8B-B14F-4D97-AF65-F5344CB8AC3E}">
        <p14:creationId xmlns:p14="http://schemas.microsoft.com/office/powerpoint/2010/main" val="2536215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fld id="{03382EDC-8B91-4615-97C3-32F9C590B92D}" type="slidenum">
              <a:rPr lang="en-US" sz="1600" b="1">
                <a:solidFill>
                  <a:schemeClr val="bg1"/>
                </a:solidFill>
                <a:latin typeface="Calibri" pitchFamily="34" charset="0"/>
              </a:rPr>
              <a:pPr/>
              <a:t>25</a:t>
            </a:fld>
            <a:endParaRPr lang="en-US" sz="1600" b="1" dirty="0">
              <a:solidFill>
                <a:schemeClr val="bg1"/>
              </a:solidFill>
              <a:latin typeface="Calibri" pitchFamily="34" charset="0"/>
            </a:endParaRPr>
          </a:p>
        </p:txBody>
      </p:sp>
      <p:sp>
        <p:nvSpPr>
          <p:cNvPr id="12290" name="Text Box 4"/>
          <p:cNvSpPr txBox="1">
            <a:spLocks noChangeArrowheads="1"/>
          </p:cNvSpPr>
          <p:nvPr/>
        </p:nvSpPr>
        <p:spPr bwMode="auto">
          <a:xfrm>
            <a:off x="219075" y="172040"/>
            <a:ext cx="8315325" cy="1199559"/>
          </a:xfrm>
          <a:prstGeom prst="rect">
            <a:avLst/>
          </a:prstGeom>
          <a:noFill/>
          <a:ln w="9525">
            <a:noFill/>
            <a:miter lim="800000"/>
            <a:headEnd/>
            <a:tailEnd/>
          </a:ln>
        </p:spPr>
        <p:txBody>
          <a:bodyPr wrap="square">
            <a:spAutoFit/>
          </a:bodyPr>
          <a:lstStyle/>
          <a:p>
            <a:pPr algn="ctr">
              <a:lnSpc>
                <a:spcPts val="4300"/>
              </a:lnSpc>
            </a:pPr>
            <a:r>
              <a:rPr lang="en-US" sz="4400" b="1" dirty="0">
                <a:solidFill>
                  <a:schemeClr val="tx2"/>
                </a:solidFill>
                <a:latin typeface="+mj-lt"/>
                <a:ea typeface="+mj-ea"/>
                <a:cs typeface="+mj-cs"/>
              </a:rPr>
              <a:t>CTPF PLANS FOR MEDICARE </a:t>
            </a:r>
          </a:p>
          <a:p>
            <a:pPr algn="ctr">
              <a:lnSpc>
                <a:spcPts val="4300"/>
              </a:lnSpc>
            </a:pPr>
            <a:r>
              <a:rPr lang="en-US" sz="4400" b="1" dirty="0">
                <a:solidFill>
                  <a:schemeClr val="tx2"/>
                </a:solidFill>
                <a:latin typeface="+mj-lt"/>
                <a:ea typeface="+mj-ea"/>
                <a:cs typeface="+mj-cs"/>
              </a:rPr>
              <a:t>ELIGIBLE MEMBERS</a:t>
            </a:r>
          </a:p>
        </p:txBody>
      </p:sp>
      <p:sp>
        <p:nvSpPr>
          <p:cNvPr id="12291" name="Text Box 5"/>
          <p:cNvSpPr txBox="1">
            <a:spLocks noChangeArrowheads="1"/>
          </p:cNvSpPr>
          <p:nvPr/>
        </p:nvSpPr>
        <p:spPr bwMode="auto">
          <a:xfrm>
            <a:off x="533400" y="1676400"/>
            <a:ext cx="8315324" cy="4975721"/>
          </a:xfrm>
          <a:prstGeom prst="rect">
            <a:avLst/>
          </a:prstGeom>
          <a:noFill/>
          <a:ln w="9525">
            <a:noFill/>
            <a:miter lim="800000"/>
            <a:headEnd/>
            <a:tailEnd/>
          </a:ln>
        </p:spPr>
        <p:txBody>
          <a:bodyPr wrap="square">
            <a:spAutoFit/>
          </a:bodyPr>
          <a:lstStyle/>
          <a:p>
            <a:pPr marL="457200" indent="-287338">
              <a:spcAft>
                <a:spcPts val="1800"/>
              </a:spcAft>
              <a:buClr>
                <a:schemeClr val="tx2"/>
              </a:buClr>
              <a:buSzPct val="90000"/>
              <a:buFont typeface="Wingdings" panose="05000000000000000000" pitchFamily="2" charset="2"/>
              <a:buChar char="§"/>
            </a:pPr>
            <a:r>
              <a:rPr lang="en-US" sz="2600" dirty="0">
                <a:latin typeface="Calibri" pitchFamily="34" charset="0"/>
              </a:rPr>
              <a:t>Comprehensive medical and prescription drug coverage</a:t>
            </a:r>
          </a:p>
          <a:p>
            <a:pPr marL="457200" indent="-287338">
              <a:spcAft>
                <a:spcPts val="1800"/>
              </a:spcAft>
              <a:buClr>
                <a:schemeClr val="tx2"/>
              </a:buClr>
              <a:buSzPct val="90000"/>
              <a:buFont typeface="Wingdings" panose="05000000000000000000" pitchFamily="2" charset="2"/>
              <a:buChar char="§"/>
            </a:pPr>
            <a:r>
              <a:rPr lang="en-US" sz="2600" dirty="0">
                <a:latin typeface="Calibri" pitchFamily="34" charset="0"/>
              </a:rPr>
              <a:t>Guaranteed enrollment</a:t>
            </a:r>
          </a:p>
          <a:p>
            <a:pPr marL="457200" indent="-287338">
              <a:spcAft>
                <a:spcPts val="1800"/>
              </a:spcAft>
              <a:buClr>
                <a:schemeClr val="tx2"/>
              </a:buClr>
              <a:buSzPct val="90000"/>
              <a:buFont typeface="Wingdings" panose="05000000000000000000" pitchFamily="2" charset="2"/>
              <a:buChar char="§"/>
            </a:pPr>
            <a:r>
              <a:rPr lang="en-US" sz="2600" dirty="0">
                <a:latin typeface="Calibri" pitchFamily="34" charset="0"/>
              </a:rPr>
              <a:t>Can change plans every year during Open Enrollment</a:t>
            </a:r>
          </a:p>
          <a:p>
            <a:pPr marL="457200" indent="-287338">
              <a:spcAft>
                <a:spcPts val="1800"/>
              </a:spcAft>
              <a:buClr>
                <a:schemeClr val="tx2"/>
              </a:buClr>
              <a:buSzPct val="90000"/>
              <a:buFont typeface="Wingdings" panose="05000000000000000000" pitchFamily="2" charset="2"/>
              <a:buChar char="§"/>
            </a:pPr>
            <a:r>
              <a:rPr lang="en-US" sz="2600" dirty="0">
                <a:latin typeface="Calibri" pitchFamily="34" charset="0"/>
              </a:rPr>
              <a:t>Renew Active or Silver Sneakers program included</a:t>
            </a:r>
          </a:p>
          <a:p>
            <a:pPr marL="457200" indent="-287338">
              <a:spcAft>
                <a:spcPts val="1800"/>
              </a:spcAft>
              <a:buClr>
                <a:schemeClr val="tx2"/>
              </a:buClr>
              <a:buSzPct val="90000"/>
              <a:buFont typeface="Wingdings" panose="05000000000000000000" pitchFamily="2" charset="2"/>
              <a:buChar char="§"/>
            </a:pPr>
            <a:r>
              <a:rPr lang="en-US" sz="2600" dirty="0">
                <a:latin typeface="Calibri" pitchFamily="34" charset="0"/>
              </a:rPr>
              <a:t>Telehealth option</a:t>
            </a:r>
          </a:p>
          <a:p>
            <a:pPr marL="169862">
              <a:spcAft>
                <a:spcPts val="1000"/>
              </a:spcAft>
              <a:buClr>
                <a:schemeClr val="tx2"/>
              </a:buClr>
              <a:buSzPct val="90000"/>
            </a:pPr>
            <a:endParaRPr lang="en-US" sz="2600" b="1" u="sng" dirty="0">
              <a:latin typeface="Calibri" pitchFamily="34" charset="0"/>
            </a:endParaRPr>
          </a:p>
          <a:p>
            <a:pPr marL="169862">
              <a:spcAft>
                <a:spcPts val="1000"/>
              </a:spcAft>
              <a:buClr>
                <a:schemeClr val="tx2"/>
              </a:buClr>
              <a:buSzPct val="90000"/>
            </a:pPr>
            <a:r>
              <a:rPr lang="en-US" sz="2600" b="1" dirty="0">
                <a:solidFill>
                  <a:srgbClr val="3F768A"/>
                </a:solidFill>
                <a:latin typeface="Calibri" pitchFamily="34" charset="0"/>
              </a:rPr>
              <a:t>Reminder: </a:t>
            </a:r>
            <a:r>
              <a:rPr lang="en-US" sz="2600" b="1" i="1" u="sng" dirty="0">
                <a:solidFill>
                  <a:srgbClr val="3F768A"/>
                </a:solidFill>
                <a:latin typeface="Calibri" pitchFamily="34" charset="0"/>
              </a:rPr>
              <a:t>DO NOT</a:t>
            </a:r>
            <a:r>
              <a:rPr lang="en-US" sz="2600" b="1" i="1" dirty="0">
                <a:solidFill>
                  <a:srgbClr val="3F768A"/>
                </a:solidFill>
                <a:latin typeface="Calibri" pitchFamily="34" charset="0"/>
              </a:rPr>
              <a:t> </a:t>
            </a:r>
            <a:r>
              <a:rPr lang="en-US" sz="2600" i="1" dirty="0">
                <a:solidFill>
                  <a:srgbClr val="3F768A"/>
                </a:solidFill>
                <a:latin typeface="Calibri" pitchFamily="34" charset="0"/>
              </a:rPr>
              <a:t>enroll in additional Medicare Part D prescription drug insurance or you will lose </a:t>
            </a:r>
            <a:r>
              <a:rPr lang="en-US" sz="2600" b="1" i="1" u="sng" dirty="0">
                <a:solidFill>
                  <a:srgbClr val="3F768A"/>
                </a:solidFill>
                <a:latin typeface="Calibri" pitchFamily="34" charset="0"/>
              </a:rPr>
              <a:t>ALL</a:t>
            </a:r>
            <a:r>
              <a:rPr lang="en-US" sz="2600" i="1" dirty="0">
                <a:solidFill>
                  <a:srgbClr val="3F768A"/>
                </a:solidFill>
                <a:latin typeface="Calibri" pitchFamily="34" charset="0"/>
              </a:rPr>
              <a:t> CTPF medical and prescription coverage</a:t>
            </a:r>
          </a:p>
        </p:txBody>
      </p:sp>
      <p:cxnSp>
        <p:nvCxnSpPr>
          <p:cNvPr id="6" name="Straight Connector 5"/>
          <p:cNvCxnSpPr/>
          <p:nvPr/>
        </p:nvCxnSpPr>
        <p:spPr>
          <a:xfrm>
            <a:off x="685800" y="2209800"/>
            <a:ext cx="77724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5800" y="2819400"/>
            <a:ext cx="77724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5800" y="4038600"/>
            <a:ext cx="77724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4724400"/>
            <a:ext cx="762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7119985" y="573085"/>
            <a:ext cx="1713434" cy="1549042"/>
            <a:chOff x="7119985" y="573085"/>
            <a:chExt cx="1713434" cy="1549042"/>
          </a:xfrm>
        </p:grpSpPr>
        <p:pic>
          <p:nvPicPr>
            <p:cNvPr id="43015" name="Picture 5" descr="blue umbrella"/>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3962" b="89699" l="6713" r="93287"/>
                      </a14:imgEffect>
                    </a14:imgLayer>
                  </a14:imgProps>
                </a:ext>
              </a:extLst>
            </a:blip>
            <a:srcRect r="2565"/>
            <a:stretch>
              <a:fillRect/>
            </a:stretch>
          </p:blipFill>
          <p:spPr bwMode="auto">
            <a:xfrm rot="20717794">
              <a:off x="7119985" y="573085"/>
              <a:ext cx="1713434" cy="1549042"/>
            </a:xfrm>
            <a:prstGeom prst="rect">
              <a:avLst/>
            </a:prstGeom>
            <a:noFill/>
            <a:ln w="9525">
              <a:noFill/>
              <a:miter lim="800000"/>
              <a:headEnd/>
              <a:tailEnd/>
            </a:ln>
          </p:spPr>
        </p:pic>
        <p:sp>
          <p:nvSpPr>
            <p:cNvPr id="2" name="Rectangle 1"/>
            <p:cNvSpPr/>
            <p:nvPr/>
          </p:nvSpPr>
          <p:spPr>
            <a:xfrm>
              <a:off x="7573855" y="978274"/>
              <a:ext cx="884345" cy="276999"/>
            </a:xfrm>
            <a:prstGeom prst="rect">
              <a:avLst/>
            </a:prstGeom>
          </p:spPr>
          <p:txBody>
            <a:bodyPr wrap="none">
              <a:spAutoFit/>
            </a:bodyPr>
            <a:lstStyle/>
            <a:p>
              <a:r>
                <a:rPr lang="en-US" sz="1200" b="1" dirty="0">
                  <a:solidFill>
                    <a:schemeClr val="bg1"/>
                  </a:solidFill>
                  <a:latin typeface="Calibri" pitchFamily="34" charset="0"/>
                </a:rPr>
                <a:t>COVERAGE</a:t>
              </a:r>
              <a:endParaRPr lang="en-US" sz="1200" b="1" dirty="0">
                <a:solidFill>
                  <a:schemeClr val="bg1"/>
                </a:solidFill>
              </a:endParaRPr>
            </a:p>
          </p:txBody>
        </p:sp>
      </p:grpSp>
      <p:sp>
        <p:nvSpPr>
          <p:cNvPr id="4" name="Slide Number Placeholder 3"/>
          <p:cNvSpPr>
            <a:spLocks noGrp="1"/>
          </p:cNvSpPr>
          <p:nvPr>
            <p:ph type="sldNum" sz="quarter" idx="12"/>
          </p:nvPr>
        </p:nvSpPr>
        <p:spPr/>
        <p:txBody>
          <a:bodyPr/>
          <a:lstStyle/>
          <a:p>
            <a:fld id="{616AF2F3-25B2-4BB2-ACDD-6440E37D8C73}" type="slidenum">
              <a:rPr lang="en-US" smtClean="0"/>
              <a:t>25</a:t>
            </a:fld>
            <a:endParaRPr lang="en-US" dirty="0"/>
          </a:p>
        </p:txBody>
      </p:sp>
      <p:cxnSp>
        <p:nvCxnSpPr>
          <p:cNvPr id="14" name="Straight Connector 13">
            <a:extLst>
              <a:ext uri="{FF2B5EF4-FFF2-40B4-BE49-F238E27FC236}">
                <a16:creationId xmlns:a16="http://schemas.microsoft.com/office/drawing/2014/main" id="{F93B8F97-9B48-4519-983D-1AE50B480BCB}"/>
              </a:ext>
            </a:extLst>
          </p:cNvPr>
          <p:cNvCxnSpPr/>
          <p:nvPr/>
        </p:nvCxnSpPr>
        <p:spPr>
          <a:xfrm>
            <a:off x="685800" y="3439236"/>
            <a:ext cx="77724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bwMode="auto">
          <a:xfrm>
            <a:off x="0" y="65417"/>
            <a:ext cx="9144000" cy="6858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p>
            <a:pPr algn="ctr"/>
            <a:r>
              <a:rPr lang="en-US" b="1" dirty="0">
                <a:solidFill>
                  <a:schemeClr val="tx2"/>
                </a:solidFill>
              </a:rPr>
              <a:t>MEDICAL PLANS</a:t>
            </a:r>
            <a:br>
              <a:rPr lang="en-US" sz="5400" b="1" dirty="0">
                <a:solidFill>
                  <a:schemeClr val="tx2"/>
                </a:solidFill>
              </a:rPr>
            </a:br>
            <a:r>
              <a:rPr lang="en-US" sz="4000" b="1" dirty="0">
                <a:solidFill>
                  <a:schemeClr val="tx2"/>
                </a:solidFill>
                <a:latin typeface="Calibri" pitchFamily="34" charset="0"/>
              </a:rPr>
              <a:t>UHC Medicare Advantage PPO</a:t>
            </a:r>
          </a:p>
        </p:txBody>
      </p:sp>
      <p:sp>
        <p:nvSpPr>
          <p:cNvPr id="23556" name="Text Box 7"/>
          <p:cNvSpPr txBox="1">
            <a:spLocks noChangeArrowheads="1"/>
          </p:cNvSpPr>
          <p:nvPr/>
        </p:nvSpPr>
        <p:spPr bwMode="auto">
          <a:xfrm>
            <a:off x="346895" y="1424900"/>
            <a:ext cx="7924800" cy="4960332"/>
          </a:xfrm>
          <a:prstGeom prst="rect">
            <a:avLst/>
          </a:prstGeom>
          <a:noFill/>
          <a:ln w="9525">
            <a:noFill/>
            <a:miter lim="800000"/>
            <a:headEnd/>
            <a:tailEnd/>
          </a:ln>
        </p:spPr>
        <p:txBody>
          <a:bodyPr wrap="square">
            <a:spAutoFit/>
          </a:bodyPr>
          <a:lstStyle/>
          <a:p>
            <a:pPr marL="457200" indent="-457200">
              <a:spcAft>
                <a:spcPts val="1000"/>
              </a:spcAft>
              <a:buClr>
                <a:schemeClr val="tx2"/>
              </a:buClr>
              <a:buFont typeface="Wingdings" panose="05000000000000000000" pitchFamily="2" charset="2"/>
              <a:buChar char="§"/>
            </a:pPr>
            <a:r>
              <a:rPr lang="en-US" sz="2600" dirty="0">
                <a:latin typeface="Calibri" pitchFamily="34" charset="0"/>
              </a:rPr>
              <a:t>Nationwide coverage: use </a:t>
            </a:r>
            <a:r>
              <a:rPr lang="en-US" sz="2600" b="1" u="sng" dirty="0">
                <a:latin typeface="Calibri" pitchFamily="34" charset="0"/>
              </a:rPr>
              <a:t>any</a:t>
            </a:r>
            <a:r>
              <a:rPr lang="en-US" sz="2600" dirty="0">
                <a:latin typeface="Calibri" pitchFamily="34" charset="0"/>
              </a:rPr>
              <a:t> medical provider that accepts Medicare; </a:t>
            </a:r>
          </a:p>
          <a:p>
            <a:pPr marL="914400" lvl="1" indent="-457200">
              <a:spcAft>
                <a:spcPts val="1000"/>
              </a:spcAft>
              <a:buClr>
                <a:schemeClr val="tx2"/>
              </a:buClr>
              <a:buFont typeface="Courier New" panose="02070309020205020404" pitchFamily="49" charset="0"/>
              <a:buChar char="o"/>
            </a:pPr>
            <a:r>
              <a:rPr lang="en-US" altLang="en-US" sz="2400" dirty="0">
                <a:solidFill>
                  <a:prstClr val="black"/>
                </a:solidFill>
                <a:latin typeface="Calibri" pitchFamily="34" charset="0"/>
              </a:rPr>
              <a:t>I</a:t>
            </a:r>
            <a:r>
              <a:rPr lang="en-US" altLang="en-US" sz="2400" dirty="0">
                <a:solidFill>
                  <a:prstClr val="black"/>
                </a:solidFill>
                <a:latin typeface="Calibri"/>
              </a:rPr>
              <a:t>n- and out-of-network benefits are the </a:t>
            </a:r>
            <a:r>
              <a:rPr lang="en-US" altLang="en-US" sz="2400" u="sng" dirty="0">
                <a:solidFill>
                  <a:prstClr val="black"/>
                </a:solidFill>
                <a:latin typeface="Calibri"/>
              </a:rPr>
              <a:t>same</a:t>
            </a:r>
          </a:p>
          <a:p>
            <a:pPr marL="457200" indent="-457200">
              <a:spcAft>
                <a:spcPts val="1000"/>
              </a:spcAft>
              <a:buClr>
                <a:schemeClr val="tx2"/>
              </a:buClr>
              <a:buFont typeface="Wingdings" panose="05000000000000000000" pitchFamily="2" charset="2"/>
              <a:buChar char="§"/>
            </a:pPr>
            <a:r>
              <a:rPr lang="en-US" sz="2600" dirty="0">
                <a:latin typeface="Calibri" pitchFamily="34" charset="0"/>
              </a:rPr>
              <a:t>$175 Deductible, then plan pays 100%</a:t>
            </a:r>
          </a:p>
          <a:p>
            <a:pPr marL="457200" indent="-457200">
              <a:spcAft>
                <a:spcPts val="1000"/>
              </a:spcAft>
              <a:buClr>
                <a:schemeClr val="tx2"/>
              </a:buClr>
              <a:buFont typeface="Wingdings" panose="05000000000000000000" pitchFamily="2" charset="2"/>
              <a:buChar char="§"/>
            </a:pPr>
            <a:r>
              <a:rPr lang="en-US" sz="2600" dirty="0">
                <a:latin typeface="Calibri" pitchFamily="34" charset="0"/>
              </a:rPr>
              <a:t>$50 Emergency room copay, waived if admitted</a:t>
            </a:r>
          </a:p>
          <a:p>
            <a:pPr marL="457200" indent="-457200">
              <a:spcAft>
                <a:spcPts val="1000"/>
              </a:spcAft>
              <a:buClr>
                <a:schemeClr val="tx2"/>
              </a:buClr>
              <a:buFont typeface="Wingdings" panose="05000000000000000000" pitchFamily="2" charset="2"/>
              <a:buChar char="§"/>
            </a:pPr>
            <a:r>
              <a:rPr lang="en-US" sz="2600" dirty="0">
                <a:latin typeface="Calibri" pitchFamily="34" charset="0"/>
              </a:rPr>
              <a:t>Urgent care paid at 100%</a:t>
            </a:r>
          </a:p>
          <a:p>
            <a:pPr marL="457200" indent="-457200">
              <a:spcAft>
                <a:spcPts val="1000"/>
              </a:spcAft>
              <a:buClr>
                <a:schemeClr val="tx2"/>
              </a:buClr>
              <a:buFont typeface="Wingdings" panose="05000000000000000000" pitchFamily="2" charset="2"/>
              <a:buChar char="§"/>
            </a:pPr>
            <a:r>
              <a:rPr lang="en-US" sz="2600" dirty="0">
                <a:latin typeface="Calibri" pitchFamily="34" charset="0"/>
              </a:rPr>
              <a:t>Foreign travel emergency coverage</a:t>
            </a:r>
          </a:p>
          <a:p>
            <a:pPr marL="457200" indent="-457200">
              <a:spcAft>
                <a:spcPts val="1000"/>
              </a:spcAft>
              <a:buClr>
                <a:schemeClr val="tx2"/>
              </a:buClr>
              <a:buFont typeface="Wingdings" panose="05000000000000000000" pitchFamily="2" charset="2"/>
              <a:buChar char="§"/>
            </a:pPr>
            <a:r>
              <a:rPr lang="en-US" sz="2600" dirty="0">
                <a:latin typeface="Calibri" pitchFamily="34" charset="0"/>
              </a:rPr>
              <a:t>Covers additional services that original Medicare does not cover</a:t>
            </a:r>
          </a:p>
          <a:p>
            <a:pPr marL="457200" indent="-457200">
              <a:spcAft>
                <a:spcPts val="1000"/>
              </a:spcAft>
              <a:buClr>
                <a:schemeClr val="tx2"/>
              </a:buClr>
              <a:buFont typeface="Wingdings" panose="05000000000000000000" pitchFamily="2" charset="2"/>
              <a:buChar char="§"/>
            </a:pPr>
            <a:r>
              <a:rPr lang="en-US" sz="2600" dirty="0">
                <a:latin typeface="Calibri" pitchFamily="34" charset="0"/>
              </a:rPr>
              <a:t>Express Scripts Medicare D plan included</a:t>
            </a:r>
          </a:p>
        </p:txBody>
      </p:sp>
      <p:sp>
        <p:nvSpPr>
          <p:cNvPr id="8"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r>
              <a:rPr lang="en-US" sz="1600" b="1" dirty="0">
                <a:solidFill>
                  <a:schemeClr val="bg1"/>
                </a:solidFill>
                <a:latin typeface="Calibri" pitchFamily="34" charset="0"/>
              </a:rPr>
              <a:t>27</a:t>
            </a:r>
          </a:p>
        </p:txBody>
      </p:sp>
      <p:grpSp>
        <p:nvGrpSpPr>
          <p:cNvPr id="20" name="Group 19"/>
          <p:cNvGrpSpPr/>
          <p:nvPr/>
        </p:nvGrpSpPr>
        <p:grpSpPr>
          <a:xfrm rot="20924100" flipH="1">
            <a:off x="7836575" y="279497"/>
            <a:ext cx="1421330" cy="2224923"/>
            <a:chOff x="419897" y="2440175"/>
            <a:chExt cx="2319479" cy="3630867"/>
          </a:xfrm>
        </p:grpSpPr>
        <p:grpSp>
          <p:nvGrpSpPr>
            <p:cNvPr id="21" name="Group 20"/>
            <p:cNvGrpSpPr/>
            <p:nvPr/>
          </p:nvGrpSpPr>
          <p:grpSpPr>
            <a:xfrm rot="1261741" flipH="1">
              <a:off x="419897" y="2450850"/>
              <a:ext cx="2319479" cy="3620192"/>
              <a:chOff x="3514112" y="609981"/>
              <a:chExt cx="2898405" cy="4266819"/>
            </a:xfrm>
          </p:grpSpPr>
          <p:pic>
            <p:nvPicPr>
              <p:cNvPr id="24" name="Picture 2"/>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33368" b="77720" l="38165" r="56636"/>
                        </a14:imgEffect>
                      </a14:imgLayer>
                    </a14:imgProps>
                  </a:ext>
                  <a:ext uri="{28A0092B-C50C-407E-A947-70E740481C1C}">
                    <a14:useLocalDpi xmlns:a14="http://schemas.microsoft.com/office/drawing/2010/main" val="0"/>
                  </a:ext>
                </a:extLst>
              </a:blip>
              <a:srcRect l="38378" t="31355" r="44468" b="21787"/>
              <a:stretch/>
            </p:blipFill>
            <p:spPr bwMode="auto">
              <a:xfrm>
                <a:off x="3514112" y="609982"/>
                <a:ext cx="2671420" cy="426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rotWithShape="1">
              <a:blip r:embed="rId5">
                <a:duotone>
                  <a:prstClr val="black"/>
                  <a:schemeClr val="tx2">
                    <a:tint val="45000"/>
                    <a:satMod val="400000"/>
                  </a:schemeClr>
                </a:duotone>
                <a:extLst>
                  <a:ext uri="{BEBA8EAE-BF5A-486C-A8C5-ECC9F3942E4B}">
                    <a14:imgProps xmlns:a14="http://schemas.microsoft.com/office/drawing/2010/main">
                      <a14:imgLayer r:embed="rId4">
                        <a14:imgEffect>
                          <a14:backgroundRemoval t="30649" b="52197" l="44893" r="57003"/>
                        </a14:imgEffect>
                      </a14:imgLayer>
                    </a14:imgProps>
                  </a:ext>
                  <a:ext uri="{28A0092B-C50C-407E-A947-70E740481C1C}">
                    <a14:useLocalDpi xmlns:a14="http://schemas.microsoft.com/office/drawing/2010/main" val="0"/>
                  </a:ext>
                </a:extLst>
              </a:blip>
              <a:srcRect l="44682" t="31355" r="49382" b="48969"/>
              <a:stretch/>
            </p:blipFill>
            <p:spPr bwMode="auto">
              <a:xfrm>
                <a:off x="4495800" y="609982"/>
                <a:ext cx="924499" cy="1791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rotWithShape="1">
              <a:blip r:embed="rId5">
                <a:duotone>
                  <a:prstClr val="black"/>
                  <a:schemeClr val="tx2">
                    <a:tint val="45000"/>
                    <a:satMod val="400000"/>
                  </a:schemeClr>
                </a:duotone>
                <a:extLst>
                  <a:ext uri="{BEBA8EAE-BF5A-486C-A8C5-ECC9F3942E4B}">
                    <a14:imgProps xmlns:a14="http://schemas.microsoft.com/office/drawing/2010/main">
                      <a14:imgLayer r:embed="rId4">
                        <a14:imgEffect>
                          <a14:backgroundRemoval t="30649" b="52197" l="44893" r="57003"/>
                        </a14:imgEffect>
                      </a14:imgLayer>
                    </a14:imgProps>
                  </a:ext>
                  <a:ext uri="{28A0092B-C50C-407E-A947-70E740481C1C}">
                    <a14:useLocalDpi xmlns:a14="http://schemas.microsoft.com/office/drawing/2010/main" val="0"/>
                  </a:ext>
                </a:extLst>
              </a:blip>
              <a:srcRect l="44682" t="31355" r="49382" b="48969"/>
              <a:stretch/>
            </p:blipFill>
            <p:spPr bwMode="auto">
              <a:xfrm flipH="1">
                <a:off x="5488018" y="609981"/>
                <a:ext cx="924499" cy="1791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Oval 21"/>
            <p:cNvSpPr/>
            <p:nvPr/>
          </p:nvSpPr>
          <p:spPr>
            <a:xfrm>
              <a:off x="1524000" y="2440175"/>
              <a:ext cx="76200" cy="1506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1981200" y="2668775"/>
              <a:ext cx="76200" cy="1506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p:cNvSpPr>
            <a:spLocks noGrp="1"/>
          </p:cNvSpPr>
          <p:nvPr>
            <p:ph type="sldNum" sz="quarter" idx="12"/>
          </p:nvPr>
        </p:nvSpPr>
        <p:spPr/>
        <p:txBody>
          <a:bodyPr/>
          <a:lstStyle/>
          <a:p>
            <a:fld id="{616AF2F3-25B2-4BB2-ACDD-6440E37D8C73}" type="slidenum">
              <a:rPr lang="en-US" smtClean="0"/>
              <a:t>26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6"/>
          <p:cNvSpPr txBox="1">
            <a:spLocks noChangeArrowheads="1"/>
          </p:cNvSpPr>
          <p:nvPr/>
        </p:nvSpPr>
        <p:spPr bwMode="auto">
          <a:xfrm>
            <a:off x="354168" y="1555248"/>
            <a:ext cx="845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742950" indent="-285750">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eaLnBrk="1" hangingPunct="1">
              <a:spcBef>
                <a:spcPts val="0"/>
              </a:spcBef>
              <a:buClrTx/>
              <a:buFontTx/>
              <a:buNone/>
            </a:pPr>
            <a:r>
              <a:rPr lang="en-US" altLang="en-US" sz="2800" b="1" dirty="0">
                <a:solidFill>
                  <a:srgbClr val="002060"/>
                </a:solidFill>
              </a:rPr>
              <a:t>Additional Benefits </a:t>
            </a:r>
          </a:p>
        </p:txBody>
      </p:sp>
      <p:sp>
        <p:nvSpPr>
          <p:cNvPr id="12294" name="Text Box 7"/>
          <p:cNvSpPr txBox="1">
            <a:spLocks noChangeArrowheads="1"/>
          </p:cNvSpPr>
          <p:nvPr/>
        </p:nvSpPr>
        <p:spPr bwMode="auto">
          <a:xfrm>
            <a:off x="316068" y="2241048"/>
            <a:ext cx="8534400" cy="361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742950" indent="-285750">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lvl="0">
              <a:buClr>
                <a:srgbClr val="00467A"/>
              </a:buClr>
              <a:buSzPct val="85000"/>
              <a:buFont typeface="Wingdings" panose="05000000000000000000" pitchFamily="2" charset="2"/>
              <a:buChar char="§"/>
            </a:pPr>
            <a:r>
              <a:rPr lang="en-US" sz="2600" dirty="0"/>
              <a:t>$60/quarter Over-the-Counter (OTC ) benefit </a:t>
            </a:r>
          </a:p>
          <a:p>
            <a:pPr lvl="1">
              <a:buClr>
                <a:srgbClr val="00467A"/>
              </a:buClr>
              <a:buSzPct val="85000"/>
              <a:buFont typeface="Courier New" panose="02070309020205020404" pitchFamily="49" charset="0"/>
              <a:buChar char="o"/>
            </a:pPr>
            <a:r>
              <a:rPr lang="en-US" sz="2400" dirty="0"/>
              <a:t>Purchase items via a catalog or online – free shipping</a:t>
            </a:r>
          </a:p>
          <a:p>
            <a:pPr lvl="1">
              <a:buClr>
                <a:srgbClr val="00467A"/>
              </a:buClr>
              <a:buSzPct val="85000"/>
              <a:buFont typeface="Courier New" panose="02070309020205020404" pitchFamily="49" charset="0"/>
              <a:buChar char="o"/>
            </a:pPr>
            <a:r>
              <a:rPr lang="en-US" sz="2400" dirty="0"/>
              <a:t>Members receive quarterly balance letter &amp; catalog in mail</a:t>
            </a:r>
          </a:p>
          <a:p>
            <a:pPr lvl="0">
              <a:buClr>
                <a:srgbClr val="00467A"/>
              </a:buClr>
              <a:buSzPct val="90000"/>
              <a:buFont typeface="Wingdings" panose="05000000000000000000" pitchFamily="2" charset="2"/>
              <a:buChar char="§"/>
            </a:pPr>
            <a:r>
              <a:rPr lang="en-US" sz="2600" dirty="0"/>
              <a:t>Annual routine hearing exam</a:t>
            </a:r>
          </a:p>
          <a:p>
            <a:pPr lvl="0">
              <a:buClr>
                <a:srgbClr val="00467A"/>
              </a:buClr>
              <a:buSzPct val="90000"/>
              <a:buFont typeface="Wingdings" panose="05000000000000000000" pitchFamily="2" charset="2"/>
              <a:buChar char="§"/>
            </a:pPr>
            <a:r>
              <a:rPr lang="en-US" sz="2600" dirty="0"/>
              <a:t>Hearing aid allowance ($1,000 every 3 years – save 30-50% on hearing aids  </a:t>
            </a:r>
          </a:p>
          <a:p>
            <a:pPr>
              <a:buClr>
                <a:srgbClr val="00467A"/>
              </a:buClr>
              <a:buSzPct val="90000"/>
              <a:buFont typeface="Wingdings" panose="05000000000000000000" pitchFamily="2" charset="2"/>
              <a:buChar char="§"/>
            </a:pPr>
            <a:r>
              <a:rPr lang="en-US" sz="2600" dirty="0"/>
              <a:t>Annual physical exam ($0 copay) exam is more comprehensive than standard Medicare covered exam</a:t>
            </a:r>
          </a:p>
        </p:txBody>
      </p:sp>
      <p:sp>
        <p:nvSpPr>
          <p:cNvPr id="15" name="Title 1"/>
          <p:cNvSpPr>
            <a:spLocks noGrp="1"/>
          </p:cNvSpPr>
          <p:nvPr>
            <p:ph type="title" idx="4294967295"/>
          </p:nvPr>
        </p:nvSpPr>
        <p:spPr bwMode="auto">
          <a:xfrm>
            <a:off x="0" y="65417"/>
            <a:ext cx="9144000" cy="6858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p>
            <a:pPr algn="ctr"/>
            <a:r>
              <a:rPr lang="en-US" b="1" dirty="0">
                <a:solidFill>
                  <a:schemeClr val="tx2"/>
                </a:solidFill>
              </a:rPr>
              <a:t>MEDICAL PLANS</a:t>
            </a:r>
            <a:br>
              <a:rPr lang="en-US" sz="5400" b="1" dirty="0">
                <a:solidFill>
                  <a:schemeClr val="tx2"/>
                </a:solidFill>
              </a:rPr>
            </a:br>
            <a:r>
              <a:rPr lang="en-US" sz="4000" b="1" dirty="0">
                <a:solidFill>
                  <a:schemeClr val="tx2"/>
                </a:solidFill>
                <a:latin typeface="Calibri" pitchFamily="34" charset="0"/>
              </a:rPr>
              <a:t>UHC—Medicare Advantage PPO</a:t>
            </a:r>
          </a:p>
        </p:txBody>
      </p:sp>
      <p:cxnSp>
        <p:nvCxnSpPr>
          <p:cNvPr id="14" name="Straight Connector 13"/>
          <p:cNvCxnSpPr/>
          <p:nvPr/>
        </p:nvCxnSpPr>
        <p:spPr>
          <a:xfrm>
            <a:off x="304800" y="2088648"/>
            <a:ext cx="77724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31590" b="73536" l="35780" r="60000"/>
                    </a14:imgEffect>
                  </a14:imgLayer>
                </a14:imgProps>
              </a:ext>
              <a:ext uri="{28A0092B-C50C-407E-A947-70E740481C1C}">
                <a14:useLocalDpi xmlns:a14="http://schemas.microsoft.com/office/drawing/2010/main" val="0"/>
              </a:ext>
            </a:extLst>
          </a:blip>
          <a:srcRect l="35023" t="31103" r="48233" b="25381"/>
          <a:stretch/>
        </p:blipFill>
        <p:spPr bwMode="auto">
          <a:xfrm>
            <a:off x="8175426" y="814161"/>
            <a:ext cx="968574" cy="1471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CFEC368-1D7A-4F81-ABF6-AE0E36BAF64C}" type="slidenum">
              <a:rPr lang="en-US" smtClean="0"/>
              <a:pPr/>
              <a:t>27</a:t>
            </a:fld>
            <a:endParaRPr lang="en-US" dirty="0"/>
          </a:p>
        </p:txBody>
      </p:sp>
    </p:spTree>
    <p:extLst>
      <p:ext uri="{BB962C8B-B14F-4D97-AF65-F5344CB8AC3E}">
        <p14:creationId xmlns:p14="http://schemas.microsoft.com/office/powerpoint/2010/main" val="9208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2400" y="2286000"/>
            <a:ext cx="8763000" cy="43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742950" indent="-285750">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marL="339725" lvl="0" indent="-339725">
              <a:buClr>
                <a:srgbClr val="00467A"/>
              </a:buClr>
              <a:buSzPct val="85000"/>
              <a:buFont typeface="Wingdings" panose="05000000000000000000" pitchFamily="2" charset="2"/>
              <a:buChar char="§"/>
              <a:tabLst>
                <a:tab pos="287338" algn="l"/>
              </a:tabLst>
            </a:pPr>
            <a:r>
              <a:rPr lang="en-US" sz="2400" dirty="0"/>
              <a:t>Wellness Incentives - Earn gift cards from national and local retailers by performing wellness activities throughout the year</a:t>
            </a:r>
          </a:p>
          <a:p>
            <a:pPr marL="339725" indent="-339725">
              <a:buClr>
                <a:srgbClr val="00467A"/>
              </a:buClr>
              <a:buSzPct val="85000"/>
              <a:buFont typeface="Wingdings" panose="05000000000000000000" pitchFamily="2" charset="2"/>
              <a:buChar char="§"/>
              <a:tabLst>
                <a:tab pos="287338" algn="l"/>
              </a:tabLst>
            </a:pPr>
            <a:r>
              <a:rPr lang="en-US" sz="2400" dirty="0"/>
              <a:t>Renew Active (an enhanced Silver Sneakers’ plan)</a:t>
            </a:r>
          </a:p>
          <a:p>
            <a:pPr lvl="1">
              <a:buClr>
                <a:srgbClr val="00467A"/>
              </a:buClr>
              <a:buSzPct val="85000"/>
              <a:buFont typeface="Courier New" panose="02070309020205020404" pitchFamily="49" charset="0"/>
              <a:buChar char="o"/>
            </a:pPr>
            <a:r>
              <a:rPr lang="en-US" sz="2400" dirty="0"/>
              <a:t>See </a:t>
            </a:r>
            <a:r>
              <a:rPr lang="en-US" sz="2400" dirty="0">
                <a:hlinkClick r:id="rId3"/>
              </a:rPr>
              <a:t>https://uhcrenewactive.com/home</a:t>
            </a:r>
            <a:r>
              <a:rPr lang="en-US" sz="2400" dirty="0"/>
              <a:t> for more information</a:t>
            </a:r>
          </a:p>
          <a:p>
            <a:pPr lvl="0">
              <a:buClr>
                <a:srgbClr val="00467A"/>
              </a:buClr>
              <a:buSzPct val="85000"/>
              <a:buFont typeface="Wingdings" panose="05000000000000000000" pitchFamily="2" charset="2"/>
              <a:buChar char="§"/>
            </a:pPr>
            <a:r>
              <a:rPr lang="en-US" sz="2400" dirty="0" err="1"/>
              <a:t>HouseCalls</a:t>
            </a:r>
            <a:r>
              <a:rPr lang="en-US" sz="2400" dirty="0"/>
              <a:t> program</a:t>
            </a:r>
          </a:p>
          <a:p>
            <a:pPr lvl="0">
              <a:buClr>
                <a:srgbClr val="00467A"/>
              </a:buClr>
              <a:buSzPct val="85000"/>
              <a:buFont typeface="Wingdings" panose="05000000000000000000" pitchFamily="2" charset="2"/>
              <a:buChar char="§"/>
            </a:pPr>
            <a:r>
              <a:rPr lang="en-US" sz="2400" dirty="0"/>
              <a:t>Steps Tracking</a:t>
            </a:r>
          </a:p>
          <a:p>
            <a:pPr marL="339725" lvl="0" indent="-339725">
              <a:buClr>
                <a:srgbClr val="00467A"/>
              </a:buClr>
              <a:buSzPct val="85000"/>
              <a:buFont typeface="Wingdings" panose="05000000000000000000" pitchFamily="2" charset="2"/>
              <a:buChar char="§"/>
            </a:pPr>
            <a:r>
              <a:rPr lang="en-US" sz="2400" dirty="0"/>
              <a:t>Vision discounts and benefits at participating providers:</a:t>
            </a:r>
          </a:p>
          <a:p>
            <a:pPr lvl="1">
              <a:buClr>
                <a:srgbClr val="00467A"/>
              </a:buClr>
              <a:buSzPct val="85000"/>
              <a:buFont typeface="Courier New" panose="02070309020205020404" pitchFamily="49" charset="0"/>
              <a:buChar char="o"/>
            </a:pPr>
            <a:r>
              <a:rPr lang="en-US" sz="2400" dirty="0"/>
              <a:t>Routine eye exam ($0 copay)</a:t>
            </a:r>
          </a:p>
          <a:p>
            <a:pPr lvl="1">
              <a:buClr>
                <a:srgbClr val="00467A"/>
              </a:buClr>
              <a:buSzPct val="85000"/>
              <a:buFont typeface="Courier New" panose="02070309020205020404" pitchFamily="49" charset="0"/>
              <a:buChar char="o"/>
            </a:pPr>
            <a:r>
              <a:rPr lang="en-US" sz="2400" dirty="0"/>
              <a:t>$300 Frame allowance every 2 years for eyeglass frames and/or contact lenses</a:t>
            </a:r>
            <a:endParaRPr lang="en-US" altLang="en-US" sz="2400" dirty="0"/>
          </a:p>
        </p:txBody>
      </p:sp>
      <p:grpSp>
        <p:nvGrpSpPr>
          <p:cNvPr id="7" name="Group 6"/>
          <p:cNvGrpSpPr/>
          <p:nvPr/>
        </p:nvGrpSpPr>
        <p:grpSpPr>
          <a:xfrm rot="20924100" flipH="1">
            <a:off x="7747645" y="178068"/>
            <a:ext cx="1421330" cy="2224923"/>
            <a:chOff x="419897" y="2440175"/>
            <a:chExt cx="2319479" cy="3630867"/>
          </a:xfrm>
        </p:grpSpPr>
        <p:grpSp>
          <p:nvGrpSpPr>
            <p:cNvPr id="9" name="Group 8"/>
            <p:cNvGrpSpPr/>
            <p:nvPr/>
          </p:nvGrpSpPr>
          <p:grpSpPr>
            <a:xfrm rot="1261741" flipH="1">
              <a:off x="419897" y="2450850"/>
              <a:ext cx="2319479" cy="3620192"/>
              <a:chOff x="3514112" y="609981"/>
              <a:chExt cx="2898405" cy="4266819"/>
            </a:xfrm>
          </p:grpSpPr>
          <p:pic>
            <p:nvPicPr>
              <p:cNvPr id="12" name="Picture 2"/>
              <p:cNvPicPr>
                <a:picLocks noChangeAspect="1" noChangeArrowheads="1"/>
              </p:cNvPicPr>
              <p:nvPr/>
            </p:nvPicPr>
            <p:blipFill rotWithShape="1">
              <a:blip r:embed="rId4">
                <a:duotone>
                  <a:prstClr val="black"/>
                  <a:schemeClr val="tx2">
                    <a:tint val="45000"/>
                    <a:satMod val="400000"/>
                  </a:schemeClr>
                </a:duotone>
                <a:extLst>
                  <a:ext uri="{BEBA8EAE-BF5A-486C-A8C5-ECC9F3942E4B}">
                    <a14:imgProps xmlns:a14="http://schemas.microsoft.com/office/drawing/2010/main">
                      <a14:imgLayer r:embed="rId5">
                        <a14:imgEffect>
                          <a14:backgroundRemoval t="33368" b="77720" l="38165" r="56636"/>
                        </a14:imgEffect>
                      </a14:imgLayer>
                    </a14:imgProps>
                  </a:ext>
                  <a:ext uri="{28A0092B-C50C-407E-A947-70E740481C1C}">
                    <a14:useLocalDpi xmlns:a14="http://schemas.microsoft.com/office/drawing/2010/main" val="0"/>
                  </a:ext>
                </a:extLst>
              </a:blip>
              <a:srcRect l="38378" t="31355" r="44468" b="21787"/>
              <a:stretch/>
            </p:blipFill>
            <p:spPr bwMode="auto">
              <a:xfrm>
                <a:off x="3514112" y="609982"/>
                <a:ext cx="2671420" cy="426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6">
                <a:duotone>
                  <a:prstClr val="black"/>
                  <a:schemeClr val="tx2">
                    <a:tint val="45000"/>
                    <a:satMod val="400000"/>
                  </a:schemeClr>
                </a:duotone>
                <a:extLst>
                  <a:ext uri="{BEBA8EAE-BF5A-486C-A8C5-ECC9F3942E4B}">
                    <a14:imgProps xmlns:a14="http://schemas.microsoft.com/office/drawing/2010/main">
                      <a14:imgLayer r:embed="rId5">
                        <a14:imgEffect>
                          <a14:backgroundRemoval t="30649" b="52197" l="44893" r="57003"/>
                        </a14:imgEffect>
                      </a14:imgLayer>
                    </a14:imgProps>
                  </a:ext>
                  <a:ext uri="{28A0092B-C50C-407E-A947-70E740481C1C}">
                    <a14:useLocalDpi xmlns:a14="http://schemas.microsoft.com/office/drawing/2010/main" val="0"/>
                  </a:ext>
                </a:extLst>
              </a:blip>
              <a:srcRect l="44682" t="31355" r="49382" b="48969"/>
              <a:stretch/>
            </p:blipFill>
            <p:spPr bwMode="auto">
              <a:xfrm>
                <a:off x="4495800" y="609982"/>
                <a:ext cx="924499" cy="1791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6">
                <a:duotone>
                  <a:prstClr val="black"/>
                  <a:schemeClr val="tx2">
                    <a:tint val="45000"/>
                    <a:satMod val="400000"/>
                  </a:schemeClr>
                </a:duotone>
                <a:extLst>
                  <a:ext uri="{BEBA8EAE-BF5A-486C-A8C5-ECC9F3942E4B}">
                    <a14:imgProps xmlns:a14="http://schemas.microsoft.com/office/drawing/2010/main">
                      <a14:imgLayer r:embed="rId5">
                        <a14:imgEffect>
                          <a14:backgroundRemoval t="30649" b="52197" l="44893" r="57003"/>
                        </a14:imgEffect>
                      </a14:imgLayer>
                    </a14:imgProps>
                  </a:ext>
                  <a:ext uri="{28A0092B-C50C-407E-A947-70E740481C1C}">
                    <a14:useLocalDpi xmlns:a14="http://schemas.microsoft.com/office/drawing/2010/main" val="0"/>
                  </a:ext>
                </a:extLst>
              </a:blip>
              <a:srcRect l="44682" t="31355" r="49382" b="48969"/>
              <a:stretch/>
            </p:blipFill>
            <p:spPr bwMode="auto">
              <a:xfrm flipH="1">
                <a:off x="5488018" y="609981"/>
                <a:ext cx="924499" cy="1791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Oval 9"/>
            <p:cNvSpPr/>
            <p:nvPr/>
          </p:nvSpPr>
          <p:spPr>
            <a:xfrm>
              <a:off x="1524000" y="2440175"/>
              <a:ext cx="76200" cy="1506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981200" y="2668775"/>
              <a:ext cx="76200" cy="1506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p:cNvSpPr>
            <a:spLocks noGrp="1"/>
          </p:cNvSpPr>
          <p:nvPr>
            <p:ph type="title" idx="4294967295"/>
          </p:nvPr>
        </p:nvSpPr>
        <p:spPr bwMode="auto">
          <a:xfrm>
            <a:off x="0" y="65417"/>
            <a:ext cx="9144000" cy="6858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p>
            <a:pPr algn="ctr"/>
            <a:r>
              <a:rPr lang="en-US" b="1" dirty="0">
                <a:solidFill>
                  <a:schemeClr val="tx2"/>
                </a:solidFill>
              </a:rPr>
              <a:t>MEDICAL PLANS </a:t>
            </a:r>
            <a:br>
              <a:rPr lang="en-US" sz="5400" b="1" dirty="0">
                <a:solidFill>
                  <a:schemeClr val="tx2"/>
                </a:solidFill>
              </a:rPr>
            </a:br>
            <a:r>
              <a:rPr lang="en-US" sz="4000" b="1" dirty="0">
                <a:solidFill>
                  <a:schemeClr val="tx2"/>
                </a:solidFill>
                <a:latin typeface="Calibri" pitchFamily="34" charset="0"/>
              </a:rPr>
              <a:t>UHC— Medicare Advantage PPO</a:t>
            </a:r>
          </a:p>
        </p:txBody>
      </p:sp>
      <p:sp>
        <p:nvSpPr>
          <p:cNvPr id="16" name="Text Box 6"/>
          <p:cNvSpPr txBox="1">
            <a:spLocks noChangeArrowheads="1"/>
          </p:cNvSpPr>
          <p:nvPr/>
        </p:nvSpPr>
        <p:spPr bwMode="auto">
          <a:xfrm>
            <a:off x="374807" y="1553300"/>
            <a:ext cx="41590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742950" indent="-285750">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eaLnBrk="1" hangingPunct="1">
              <a:spcBef>
                <a:spcPts val="0"/>
              </a:spcBef>
              <a:buClrTx/>
              <a:buFontTx/>
              <a:buNone/>
            </a:pPr>
            <a:r>
              <a:rPr lang="en-US" altLang="en-US" sz="2800" b="1" dirty="0">
                <a:solidFill>
                  <a:srgbClr val="002060"/>
                </a:solidFill>
              </a:rPr>
              <a:t>Additional Benefits </a:t>
            </a:r>
          </a:p>
        </p:txBody>
      </p:sp>
      <p:cxnSp>
        <p:nvCxnSpPr>
          <p:cNvPr id="17" name="Straight Connector 16"/>
          <p:cNvCxnSpPr/>
          <p:nvPr/>
        </p:nvCxnSpPr>
        <p:spPr>
          <a:xfrm>
            <a:off x="304800" y="2088648"/>
            <a:ext cx="77724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0CFEC368-1D7A-4F81-ABF6-AE0E36BAF64C}" type="slidenum">
              <a:rPr lang="en-US" smtClean="0"/>
              <a:pPr/>
              <a:t>28</a:t>
            </a:fld>
            <a:endParaRPr lang="en-US" dirty="0"/>
          </a:p>
        </p:txBody>
      </p:sp>
    </p:spTree>
    <p:extLst>
      <p:ext uri="{BB962C8B-B14F-4D97-AF65-F5344CB8AC3E}">
        <p14:creationId xmlns:p14="http://schemas.microsoft.com/office/powerpoint/2010/main" val="414029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D2040-5B36-4CF4-8DD7-689EEDD71D52}"/>
              </a:ext>
            </a:extLst>
          </p:cNvPr>
          <p:cNvPicPr>
            <a:picLocks noChangeAspect="1"/>
          </p:cNvPicPr>
          <p:nvPr/>
        </p:nvPicPr>
        <p:blipFill rotWithShape="1">
          <a:blip r:embed="rId3"/>
          <a:srcRect l="48959" t="33402" r="18525" b="12802"/>
          <a:stretch/>
        </p:blipFill>
        <p:spPr>
          <a:xfrm>
            <a:off x="762000" y="1530255"/>
            <a:ext cx="4730565" cy="5191220"/>
          </a:xfrm>
          <a:prstGeom prst="rect">
            <a:avLst/>
          </a:prstGeom>
        </p:spPr>
      </p:pic>
      <p:sp>
        <p:nvSpPr>
          <p:cNvPr id="15362" name="Rectangle 4"/>
          <p:cNvSpPr>
            <a:spLocks noGrp="1" noChangeArrowheads="1"/>
          </p:cNvSpPr>
          <p:nvPr>
            <p:ph type="title"/>
          </p:nvPr>
        </p:nvSpPr>
        <p:spPr>
          <a:xfrm>
            <a:off x="320342" y="76200"/>
            <a:ext cx="8229600" cy="762000"/>
          </a:xfrm>
          <a:noFill/>
        </p:spPr>
        <p:txBody>
          <a:bodyPr>
            <a:noAutofit/>
          </a:bodyPr>
          <a:lstStyle/>
          <a:p>
            <a:pPr algn="ctr" eaLnBrk="1" hangingPunct="1"/>
            <a:r>
              <a:rPr lang="en-US" altLang="en-US" sz="3600" b="1" dirty="0">
                <a:solidFill>
                  <a:schemeClr val="tx2"/>
                </a:solidFill>
              </a:rPr>
              <a:t>PRESCRIPTION DRUG PLAN (with UHCMA)</a:t>
            </a:r>
          </a:p>
        </p:txBody>
      </p:sp>
      <p:sp>
        <p:nvSpPr>
          <p:cNvPr id="15363" name="Rectangle 3"/>
          <p:cNvSpPr>
            <a:spLocks noGrp="1" noChangeArrowheads="1"/>
          </p:cNvSpPr>
          <p:nvPr>
            <p:ph idx="1"/>
          </p:nvPr>
        </p:nvSpPr>
        <p:spPr>
          <a:xfrm>
            <a:off x="1147811" y="685800"/>
            <a:ext cx="6845828" cy="609600"/>
          </a:xfrm>
        </p:spPr>
        <p:txBody>
          <a:bodyPr>
            <a:noAutofit/>
          </a:bodyPr>
          <a:lstStyle/>
          <a:p>
            <a:pPr algn="ctr">
              <a:buNone/>
            </a:pPr>
            <a:r>
              <a:rPr lang="en-US" altLang="en-US" sz="3600" b="1" dirty="0">
                <a:solidFill>
                  <a:schemeClr val="tx2"/>
                </a:solidFill>
                <a:latin typeface="+mj-lt"/>
                <a:ea typeface="+mj-ea"/>
                <a:cs typeface="+mj-cs"/>
              </a:rPr>
              <a:t>EXPRESS SCRIPTS -OVERVIEW  </a:t>
            </a:r>
          </a:p>
        </p:txBody>
      </p:sp>
      <p:grpSp>
        <p:nvGrpSpPr>
          <p:cNvPr id="6" name="Group 5"/>
          <p:cNvGrpSpPr/>
          <p:nvPr/>
        </p:nvGrpSpPr>
        <p:grpSpPr>
          <a:xfrm>
            <a:off x="-547941" y="4745885"/>
            <a:ext cx="1569917" cy="2137867"/>
            <a:chOff x="-571091" y="2540684"/>
            <a:chExt cx="1569917" cy="2137867"/>
          </a:xfrm>
        </p:grpSpPr>
        <p:pic>
          <p:nvPicPr>
            <p:cNvPr id="15365" name="Picture 6" descr="blue paper person"/>
            <p:cNvPicPr>
              <a:picLocks noChangeAspect="1" noChangeArrowheads="1"/>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backgroundRemoval t="4959" b="27686" l="9211" r="89474"/>
                      </a14:imgEffect>
                    </a14:imgLayer>
                  </a14:imgProps>
                </a:ext>
                <a:ext uri="{28A0092B-C50C-407E-A947-70E740481C1C}">
                  <a14:useLocalDpi xmlns:a14="http://schemas.microsoft.com/office/drawing/2010/main" val="0"/>
                </a:ext>
              </a:extLst>
            </a:blip>
            <a:srcRect t="3982" b="72370"/>
            <a:stretch/>
          </p:blipFill>
          <p:spPr bwMode="auto">
            <a:xfrm rot="1531490">
              <a:off x="-571091" y="2540684"/>
              <a:ext cx="1569917" cy="118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blue paper person"/>
            <p:cNvPicPr>
              <a:picLocks noChangeAspect="1" noChangeArrowheads="1"/>
            </p:cNvPicPr>
            <p:nvPr/>
          </p:nvPicPr>
          <p:blipFill rotWithShape="1">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ackgroundRemoval t="4959" b="27686" l="9211" r="89474"/>
                      </a14:imgEffect>
                    </a14:imgLayer>
                  </a14:imgProps>
                </a:ext>
                <a:ext uri="{28A0092B-C50C-407E-A947-70E740481C1C}">
                  <a14:useLocalDpi xmlns:a14="http://schemas.microsoft.com/office/drawing/2010/main" val="0"/>
                </a:ext>
              </a:extLst>
            </a:blip>
            <a:srcRect t="3982" b="72370"/>
            <a:stretch/>
          </p:blipFill>
          <p:spPr bwMode="auto">
            <a:xfrm rot="1531490">
              <a:off x="-311115" y="3637393"/>
              <a:ext cx="762341" cy="57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blue paper person"/>
            <p:cNvPicPr>
              <a:picLocks noChangeAspect="1" noChangeArrowheads="1"/>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backgroundRemoval t="4959" b="27686" l="9211" r="89474"/>
                      </a14:imgEffect>
                    </a14:imgLayer>
                  </a14:imgProps>
                </a:ext>
                <a:ext uri="{28A0092B-C50C-407E-A947-70E740481C1C}">
                  <a14:useLocalDpi xmlns:a14="http://schemas.microsoft.com/office/drawing/2010/main" val="0"/>
                </a:ext>
              </a:extLst>
            </a:blip>
            <a:srcRect t="3982" b="72370"/>
            <a:stretch/>
          </p:blipFill>
          <p:spPr bwMode="auto">
            <a:xfrm rot="20147318">
              <a:off x="-124214" y="3636567"/>
              <a:ext cx="1066932" cy="80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blue paper person"/>
            <p:cNvPicPr>
              <a:picLocks noChangeAspect="1" noChangeArrowheads="1"/>
            </p:cNvPicPr>
            <p:nvPr/>
          </p:nvPicPr>
          <p:blipFill rotWithShape="1">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ackgroundRemoval t="4959" b="27686" l="9211" r="89474"/>
                      </a14:imgEffect>
                    </a14:imgLayer>
                  </a14:imgProps>
                </a:ext>
                <a:ext uri="{28A0092B-C50C-407E-A947-70E740481C1C}">
                  <a14:useLocalDpi xmlns:a14="http://schemas.microsoft.com/office/drawing/2010/main" val="0"/>
                </a:ext>
              </a:extLst>
            </a:blip>
            <a:srcRect t="3982" b="72370"/>
            <a:stretch/>
          </p:blipFill>
          <p:spPr bwMode="auto">
            <a:xfrm rot="2006601">
              <a:off x="-208654" y="4179380"/>
              <a:ext cx="663612" cy="49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blue paper person"/>
            <p:cNvPicPr>
              <a:picLocks noChangeAspect="1" noChangeArrowheads="1"/>
            </p:cNvPicPr>
            <p:nvPr/>
          </p:nvPicPr>
          <p:blipFill rotWithShape="1">
            <a:blip r:embed="rId10" cstate="print">
              <a:duotone>
                <a:schemeClr val="accent3">
                  <a:shade val="45000"/>
                  <a:satMod val="135000"/>
                </a:schemeClr>
                <a:prstClr val="white"/>
              </a:duotone>
              <a:extLst>
                <a:ext uri="{BEBA8EAE-BF5A-486C-A8C5-ECC9F3942E4B}">
                  <a14:imgProps xmlns:a14="http://schemas.microsoft.com/office/drawing/2010/main">
                    <a14:imgLayer r:embed="rId11">
                      <a14:imgEffect>
                        <a14:backgroundRemoval t="4959" b="27686" l="9211" r="89474"/>
                      </a14:imgEffect>
                    </a14:imgLayer>
                  </a14:imgProps>
                </a:ext>
                <a:ext uri="{28A0092B-C50C-407E-A947-70E740481C1C}">
                  <a14:useLocalDpi xmlns:a14="http://schemas.microsoft.com/office/drawing/2010/main" val="0"/>
                </a:ext>
              </a:extLst>
            </a:blip>
            <a:srcRect t="3982" b="72370"/>
            <a:stretch/>
          </p:blipFill>
          <p:spPr bwMode="auto">
            <a:xfrm rot="166423">
              <a:off x="165648" y="3203501"/>
              <a:ext cx="663612" cy="49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6" descr="blue paper person"/>
          <p:cNvPicPr>
            <a:picLocks noChangeAspect="1" noChangeArrowheads="1"/>
          </p:cNvPicPr>
          <p:nvPr/>
        </p:nvPicPr>
        <p:blipFill rotWithShape="1">
          <a:blip r:embed="rId12" cstate="print">
            <a:duotone>
              <a:schemeClr val="accent3">
                <a:shade val="45000"/>
                <a:satMod val="135000"/>
              </a:schemeClr>
              <a:prstClr val="white"/>
            </a:duotone>
            <a:extLst>
              <a:ext uri="{BEBA8EAE-BF5A-486C-A8C5-ECC9F3942E4B}">
                <a14:imgProps xmlns:a14="http://schemas.microsoft.com/office/drawing/2010/main">
                  <a14:imgLayer r:embed="rId13">
                    <a14:imgEffect>
                      <a14:backgroundRemoval t="4959" b="27686" l="9211" r="89474"/>
                    </a14:imgEffect>
                  </a14:imgLayer>
                </a14:imgProps>
              </a:ext>
              <a:ext uri="{28A0092B-C50C-407E-A947-70E740481C1C}">
                <a14:useLocalDpi xmlns:a14="http://schemas.microsoft.com/office/drawing/2010/main" val="0"/>
              </a:ext>
            </a:extLst>
          </a:blip>
          <a:srcRect t="3982" b="72370"/>
          <a:stretch/>
        </p:blipFill>
        <p:spPr bwMode="auto">
          <a:xfrm rot="20353887">
            <a:off x="7870336" y="4900543"/>
            <a:ext cx="762341" cy="57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blue paper person"/>
          <p:cNvPicPr>
            <a:picLocks noChangeAspect="1" noChangeArrowheads="1"/>
          </p:cNvPicPr>
          <p:nvPr/>
        </p:nvPicPr>
        <p:blipFill rotWithShape="1">
          <a:blip r:embed="rId10" cstate="print">
            <a:duotone>
              <a:schemeClr val="accent3">
                <a:shade val="45000"/>
                <a:satMod val="135000"/>
              </a:schemeClr>
              <a:prstClr val="white"/>
            </a:duotone>
            <a:extLst>
              <a:ext uri="{BEBA8EAE-BF5A-486C-A8C5-ECC9F3942E4B}">
                <a14:imgProps xmlns:a14="http://schemas.microsoft.com/office/drawing/2010/main">
                  <a14:imgLayer r:embed="rId11">
                    <a14:imgEffect>
                      <a14:backgroundRemoval t="4959" b="27686" l="9211" r="89474"/>
                    </a14:imgEffect>
                  </a14:imgLayer>
                </a14:imgProps>
              </a:ext>
              <a:ext uri="{28A0092B-C50C-407E-A947-70E740481C1C}">
                <a14:useLocalDpi xmlns:a14="http://schemas.microsoft.com/office/drawing/2010/main" val="0"/>
              </a:ext>
            </a:extLst>
          </a:blip>
          <a:srcRect t="3982" b="72370"/>
          <a:stretch/>
        </p:blipFill>
        <p:spPr bwMode="auto">
          <a:xfrm rot="20828998">
            <a:off x="8182875" y="4282769"/>
            <a:ext cx="663612" cy="49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7391399" y="1460260"/>
            <a:ext cx="1574014" cy="1563213"/>
            <a:chOff x="8243830" y="3287975"/>
            <a:chExt cx="1574014" cy="1563213"/>
          </a:xfrm>
        </p:grpSpPr>
        <p:pic>
          <p:nvPicPr>
            <p:cNvPr id="13" name="Picture 6" descr="blue paper person"/>
            <p:cNvPicPr>
              <a:picLocks noChangeAspect="1" noChangeArrowheads="1"/>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backgroundRemoval t="4959" b="27686" l="9211" r="89474"/>
                      </a14:imgEffect>
                    </a14:imgLayer>
                  </a14:imgProps>
                </a:ext>
                <a:ext uri="{28A0092B-C50C-407E-A947-70E740481C1C}">
                  <a14:useLocalDpi xmlns:a14="http://schemas.microsoft.com/office/drawing/2010/main" val="0"/>
                </a:ext>
              </a:extLst>
            </a:blip>
            <a:srcRect t="3982" b="72370"/>
            <a:stretch/>
          </p:blipFill>
          <p:spPr bwMode="auto">
            <a:xfrm rot="20353887">
              <a:off x="8247927" y="3287975"/>
              <a:ext cx="1569917" cy="118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blue paper person"/>
            <p:cNvPicPr>
              <a:picLocks noChangeAspect="1" noChangeArrowheads="1"/>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backgroundRemoval t="4959" b="27686" l="9211" r="89474"/>
                      </a14:imgEffect>
                    </a14:imgLayer>
                  </a14:imgProps>
                </a:ext>
                <a:ext uri="{28A0092B-C50C-407E-A947-70E740481C1C}">
                  <a14:useLocalDpi xmlns:a14="http://schemas.microsoft.com/office/drawing/2010/main" val="0"/>
                </a:ext>
              </a:extLst>
            </a:blip>
            <a:srcRect t="3982" b="72370"/>
            <a:stretch/>
          </p:blipFill>
          <p:spPr bwMode="auto">
            <a:xfrm rot="17369715">
              <a:off x="8112401" y="3916447"/>
              <a:ext cx="1066932" cy="80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blue paper person"/>
            <p:cNvPicPr>
              <a:picLocks noChangeAspect="1" noChangeArrowheads="1"/>
            </p:cNvPicPr>
            <p:nvPr/>
          </p:nvPicPr>
          <p:blipFill rotWithShape="1">
            <a:blip r:embed="rId10" cstate="print">
              <a:duotone>
                <a:schemeClr val="accent3">
                  <a:shade val="45000"/>
                  <a:satMod val="135000"/>
                </a:schemeClr>
                <a:prstClr val="white"/>
              </a:duotone>
              <a:extLst>
                <a:ext uri="{BEBA8EAE-BF5A-486C-A8C5-ECC9F3942E4B}">
                  <a14:imgProps xmlns:a14="http://schemas.microsoft.com/office/drawing/2010/main">
                    <a14:imgLayer r:embed="rId11">
                      <a14:imgEffect>
                        <a14:backgroundRemoval t="4959" b="27686" l="9211" r="89474"/>
                      </a14:imgEffect>
                    </a14:imgLayer>
                  </a14:imgProps>
                </a:ext>
                <a:ext uri="{28A0092B-C50C-407E-A947-70E740481C1C}">
                  <a14:useLocalDpi xmlns:a14="http://schemas.microsoft.com/office/drawing/2010/main" val="0"/>
                </a:ext>
              </a:extLst>
            </a:blip>
            <a:srcRect t="3982" b="72370"/>
            <a:stretch/>
          </p:blipFill>
          <p:spPr bwMode="auto">
            <a:xfrm rot="18988820">
              <a:off x="8243830" y="3542953"/>
              <a:ext cx="663612" cy="49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p:nvSpPr>
        <p:spPr>
          <a:xfrm>
            <a:off x="5943600" y="3043789"/>
            <a:ext cx="3091793" cy="1477328"/>
          </a:xfrm>
          <a:prstGeom prst="rect">
            <a:avLst/>
          </a:prstGeom>
          <a:noFill/>
        </p:spPr>
        <p:txBody>
          <a:bodyPr wrap="square" rtlCol="0">
            <a:spAutoFit/>
          </a:bodyPr>
          <a:lstStyle/>
          <a:p>
            <a:r>
              <a:rPr lang="en-US" b="1" dirty="0"/>
              <a:t>*Non-preferred network copays are $5 more than Preferred Value Network copays</a:t>
            </a:r>
          </a:p>
          <a:p>
            <a:endParaRPr lang="en-US" dirty="0"/>
          </a:p>
        </p:txBody>
      </p:sp>
      <p:cxnSp>
        <p:nvCxnSpPr>
          <p:cNvPr id="8" name="Straight Arrow Connector 7"/>
          <p:cNvCxnSpPr/>
          <p:nvPr/>
        </p:nvCxnSpPr>
        <p:spPr>
          <a:xfrm flipH="1" flipV="1">
            <a:off x="4419600" y="1924598"/>
            <a:ext cx="1524000" cy="1655324"/>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H="1" flipV="1">
            <a:off x="4572000" y="3585177"/>
            <a:ext cx="1371600" cy="5658"/>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sp>
        <p:nvSpPr>
          <p:cNvPr id="21" name="Oval 20"/>
          <p:cNvSpPr/>
          <p:nvPr/>
        </p:nvSpPr>
        <p:spPr>
          <a:xfrm>
            <a:off x="6542530" y="6019800"/>
            <a:ext cx="544070" cy="469884"/>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p:cNvCxnSpPr>
            <a:cxnSpLocks/>
          </p:cNvCxnSpPr>
          <p:nvPr/>
        </p:nvCxnSpPr>
        <p:spPr>
          <a:xfrm>
            <a:off x="5257800" y="5465644"/>
            <a:ext cx="1371600" cy="663667"/>
          </a:xfrm>
          <a:prstGeom prst="straightConnector1">
            <a:avLst/>
          </a:prstGeom>
          <a:ln w="57150">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20" name="Rectangle 19"/>
          <p:cNvSpPr/>
          <p:nvPr/>
        </p:nvSpPr>
        <p:spPr>
          <a:xfrm>
            <a:off x="5105399" y="5730515"/>
            <a:ext cx="4000846" cy="8226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5105399" y="5689002"/>
            <a:ext cx="4572001" cy="1056700"/>
          </a:xfrm>
          <a:prstGeom prst="rect">
            <a:avLst/>
          </a:prstGeom>
          <a:noFill/>
        </p:spPr>
        <p:txBody>
          <a:bodyPr wrap="square" rtlCol="0">
            <a:spAutoFit/>
          </a:bodyPr>
          <a:lstStyle/>
          <a:p>
            <a:pPr marL="280988" indent="-338138">
              <a:spcAft>
                <a:spcPts val="1000"/>
              </a:spcAft>
              <a:buClr>
                <a:srgbClr val="034D24"/>
              </a:buClr>
              <a:buFont typeface="Wingdings" pitchFamily="2" charset="2"/>
              <a:buChar char="q"/>
            </a:pPr>
            <a:r>
              <a:rPr lang="en-US" sz="1600" b="1" dirty="0"/>
              <a:t>Retail (2.5X): ($25/$75/$125/$125)</a:t>
            </a:r>
          </a:p>
          <a:p>
            <a:pPr marL="280988" indent="-338138">
              <a:spcAft>
                <a:spcPts val="1000"/>
              </a:spcAft>
              <a:buClr>
                <a:srgbClr val="034D24"/>
              </a:buClr>
              <a:buFont typeface="Wingdings" pitchFamily="2" charset="2"/>
              <a:buChar char="q"/>
            </a:pPr>
            <a:r>
              <a:rPr lang="en-US" sz="1600" b="1" dirty="0"/>
              <a:t>Mail Order (2X): ($20/$60/$100/$100)</a:t>
            </a:r>
          </a:p>
          <a:p>
            <a:endParaRPr lang="en-US" sz="1400" b="1" dirty="0"/>
          </a:p>
        </p:txBody>
      </p:sp>
      <p:sp>
        <p:nvSpPr>
          <p:cNvPr id="3" name="Slide Number Placeholder 2"/>
          <p:cNvSpPr>
            <a:spLocks noGrp="1"/>
          </p:cNvSpPr>
          <p:nvPr>
            <p:ph type="sldNum" sz="quarter" idx="12"/>
          </p:nvPr>
        </p:nvSpPr>
        <p:spPr/>
        <p:txBody>
          <a:bodyPr/>
          <a:lstStyle/>
          <a:p>
            <a:fld id="{616AF2F3-25B2-4BB2-ACDD-6440E37D8C73}" type="slidenum">
              <a:rPr lang="en-US" smtClean="0"/>
              <a:t>29</a:t>
            </a:fld>
            <a:endParaRPr lang="en-US" dirty="0"/>
          </a:p>
        </p:txBody>
      </p:sp>
    </p:spTree>
    <p:extLst>
      <p:ext uri="{BB962C8B-B14F-4D97-AF65-F5344CB8AC3E}">
        <p14:creationId xmlns:p14="http://schemas.microsoft.com/office/powerpoint/2010/main" val="141303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4722"/>
            <a:ext cx="9144000" cy="1325563"/>
          </a:xfrm>
        </p:spPr>
        <p:txBody>
          <a:bodyPr>
            <a:normAutofit/>
          </a:bodyPr>
          <a:lstStyle/>
          <a:p>
            <a:pPr algn="ctr">
              <a:spcBef>
                <a:spcPts val="0"/>
              </a:spcBef>
              <a:buClr>
                <a:schemeClr val="dk2"/>
              </a:buClr>
              <a:buSzPts val="4400"/>
            </a:pPr>
            <a:r>
              <a:rPr lang="en-US" b="1" dirty="0">
                <a:solidFill>
                  <a:schemeClr val="dk2"/>
                </a:solidFill>
              </a:rPr>
              <a:t>CTPF COVID-19 OPERATIONS</a:t>
            </a:r>
          </a:p>
        </p:txBody>
      </p:sp>
      <p:sp>
        <p:nvSpPr>
          <p:cNvPr id="4" name="TextBox 3"/>
          <p:cNvSpPr txBox="1"/>
          <p:nvPr/>
        </p:nvSpPr>
        <p:spPr>
          <a:xfrm>
            <a:off x="2209800" y="1805256"/>
            <a:ext cx="6324592" cy="4401205"/>
          </a:xfrm>
          <a:prstGeom prst="rect">
            <a:avLst/>
          </a:prstGeom>
          <a:noFill/>
        </p:spPr>
        <p:txBody>
          <a:bodyPr wrap="square" rtlCol="0">
            <a:spAutoFit/>
          </a:bodyPr>
          <a:lstStyle/>
          <a:p>
            <a:pPr>
              <a:buClr>
                <a:srgbClr val="336171"/>
              </a:buClr>
              <a:buSzPct val="102000"/>
            </a:pPr>
            <a:r>
              <a:rPr lang="en-US" sz="2000" dirty="0">
                <a:latin typeface="+mn-lt"/>
                <a:cs typeface="Arabic Typesetting" panose="020B0604020202020204" pitchFamily="66" charset="-78"/>
              </a:rPr>
              <a:t>COVID-19 poses health risks but is also an economic threat. Markets have been volatile and there will likely be continued uncertainty moving forward. </a:t>
            </a:r>
          </a:p>
          <a:p>
            <a:pPr>
              <a:buClr>
                <a:srgbClr val="336171"/>
              </a:buClr>
              <a:buSzPct val="102000"/>
            </a:pPr>
            <a:endParaRPr lang="en-US" sz="2000" dirty="0">
              <a:latin typeface="+mn-lt"/>
              <a:cs typeface="Arabic Typesetting" panose="020B0604020202020204" pitchFamily="66" charset="-78"/>
            </a:endParaRPr>
          </a:p>
          <a:p>
            <a:pPr>
              <a:buClr>
                <a:srgbClr val="336171"/>
              </a:buClr>
              <a:buSzPct val="102000"/>
            </a:pPr>
            <a:endParaRPr lang="en-US" sz="2000" dirty="0">
              <a:latin typeface="+mn-lt"/>
              <a:cs typeface="Arabic Typesetting" panose="020B0604020202020204" pitchFamily="66" charset="-78"/>
            </a:endParaRPr>
          </a:p>
          <a:p>
            <a:r>
              <a:rPr lang="en-US" sz="2000" dirty="0">
                <a:latin typeface="+mn-lt"/>
              </a:rPr>
              <a:t>We have procedures in place to ensure the payment of member benefits, even if normal business is interrupted. </a:t>
            </a:r>
          </a:p>
          <a:p>
            <a:endParaRPr lang="en-US" sz="2000" dirty="0">
              <a:latin typeface="+mn-lt"/>
            </a:endParaRPr>
          </a:p>
          <a:p>
            <a:endParaRPr lang="en-US" sz="2000" dirty="0">
              <a:latin typeface="+mn-lt"/>
            </a:endParaRPr>
          </a:p>
          <a:p>
            <a:endParaRPr lang="en-US" sz="2000" dirty="0">
              <a:latin typeface="+mn-lt"/>
            </a:endParaRPr>
          </a:p>
          <a:p>
            <a:r>
              <a:rPr lang="en-US" sz="2000" dirty="0">
                <a:latin typeface="+mn-lt"/>
              </a:rPr>
              <a:t>CTPF pensions are secure and are based on a formula, not market conditions.</a:t>
            </a:r>
          </a:p>
          <a:p>
            <a:br>
              <a:rPr lang="en-US" sz="2000" dirty="0">
                <a:latin typeface="+mn-lt"/>
              </a:rPr>
            </a:br>
            <a:endParaRPr lang="en-US" sz="2000" dirty="0">
              <a:latin typeface="+mn-lt"/>
            </a:endParaRPr>
          </a:p>
        </p:txBody>
      </p:sp>
      <p:pic>
        <p:nvPicPr>
          <p:cNvPr id="1028" name="Picture 4" descr="Image result for market graphics 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9937" y="4694512"/>
            <a:ext cx="965063" cy="9650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market graphic png">
            <a:extLst>
              <a:ext uri="{FF2B5EF4-FFF2-40B4-BE49-F238E27FC236}">
                <a16:creationId xmlns:a16="http://schemas.microsoft.com/office/drawing/2014/main" id="{8821015A-0140-45E6-A946-1D66CD253DB3}"/>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2821" y="1646997"/>
            <a:ext cx="1162179" cy="1244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75A09B8-D3A8-422C-9EF1-91F8630454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8265"/>
          <a:stretch/>
        </p:blipFill>
        <p:spPr>
          <a:xfrm>
            <a:off x="171579" y="6569937"/>
            <a:ext cx="571242" cy="138109"/>
          </a:xfrm>
          <a:prstGeom prst="rect">
            <a:avLst/>
          </a:prstGeom>
        </p:spPr>
      </p:pic>
      <p:sp>
        <p:nvSpPr>
          <p:cNvPr id="11" name="Slide Number Placeholder 3">
            <a:extLst>
              <a:ext uri="{FF2B5EF4-FFF2-40B4-BE49-F238E27FC236}">
                <a16:creationId xmlns:a16="http://schemas.microsoft.com/office/drawing/2014/main" id="{38EA8EA4-D60F-4EF9-A2B5-3A046B6C836F}"/>
              </a:ext>
            </a:extLst>
          </p:cNvPr>
          <p:cNvSpPr>
            <a:spLocks noGrp="1"/>
          </p:cNvSpPr>
          <p:nvPr>
            <p:ph type="sldNum" sz="quarter" idx="12"/>
          </p:nvPr>
        </p:nvSpPr>
        <p:spPr>
          <a:xfrm>
            <a:off x="8305800" y="6356351"/>
            <a:ext cx="381000" cy="349250"/>
          </a:xfrm>
        </p:spPr>
        <p:txBody>
          <a:bodyPr/>
          <a:lstStyle/>
          <a:p>
            <a:fld id="{F7BBA2A6-5623-441D-9145-94423B34163A}" type="slidenum">
              <a:rPr lang="en-US" smtClean="0"/>
              <a:t>3</a:t>
            </a:fld>
            <a:endParaRPr lang="en-US"/>
          </a:p>
        </p:txBody>
      </p:sp>
      <p:pic>
        <p:nvPicPr>
          <p:cNvPr id="5" name="Picture 4" descr="A picture containing text&#10;&#10;Description automatically generated">
            <a:extLst>
              <a:ext uri="{FF2B5EF4-FFF2-40B4-BE49-F238E27FC236}">
                <a16:creationId xmlns:a16="http://schemas.microsoft.com/office/drawing/2014/main" id="{D173335F-01F3-4DFF-8538-1163AA93CF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610" y="3163362"/>
            <a:ext cx="1752600" cy="984337"/>
          </a:xfrm>
          <a:prstGeom prst="rect">
            <a:avLst/>
          </a:prstGeom>
        </p:spPr>
      </p:pic>
    </p:spTree>
    <p:extLst>
      <p:ext uri="{BB962C8B-B14F-4D97-AF65-F5344CB8AC3E}">
        <p14:creationId xmlns:p14="http://schemas.microsoft.com/office/powerpoint/2010/main" val="362618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0"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fld id="{49D9ABC4-1D0E-4520-BCA6-E7161A7E5C22}" type="slidenum">
              <a:rPr lang="en-US" sz="1600" b="1">
                <a:solidFill>
                  <a:schemeClr val="bg1"/>
                </a:solidFill>
                <a:latin typeface="Calibri" pitchFamily="34" charset="0"/>
              </a:rPr>
              <a:pPr/>
              <a:t>30</a:t>
            </a:fld>
            <a:endParaRPr lang="en-US" sz="1600" b="1" dirty="0">
              <a:solidFill>
                <a:schemeClr val="bg1"/>
              </a:solidFill>
              <a:latin typeface="Calibri" pitchFamily="34" charset="0"/>
            </a:endParaRPr>
          </a:p>
        </p:txBody>
      </p:sp>
      <p:sp>
        <p:nvSpPr>
          <p:cNvPr id="69641" name="Text Box 8"/>
          <p:cNvSpPr txBox="1">
            <a:spLocks noChangeArrowheads="1"/>
          </p:cNvSpPr>
          <p:nvPr/>
        </p:nvSpPr>
        <p:spPr bwMode="auto">
          <a:xfrm>
            <a:off x="228600" y="358914"/>
            <a:ext cx="8534400" cy="769441"/>
          </a:xfrm>
          <a:prstGeom prst="rect">
            <a:avLst/>
          </a:prstGeom>
          <a:noFill/>
          <a:ln w="9525">
            <a:noFill/>
            <a:miter lim="800000"/>
            <a:headEnd/>
            <a:tailEnd/>
          </a:ln>
        </p:spPr>
        <p:txBody>
          <a:bodyPr wrap="square">
            <a:spAutoFit/>
          </a:bodyPr>
          <a:lstStyle/>
          <a:p>
            <a:pPr algn="ctr"/>
            <a:r>
              <a:rPr lang="en-US" sz="4400" b="1" dirty="0">
                <a:solidFill>
                  <a:schemeClr val="tx2"/>
                </a:solidFill>
                <a:latin typeface="+mj-lt"/>
              </a:rPr>
              <a:t>MEDICAL PLANS - HUMANA HMO</a:t>
            </a:r>
            <a:endParaRPr lang="en-US" sz="4400" b="1" dirty="0">
              <a:solidFill>
                <a:schemeClr val="tx2"/>
              </a:solidFill>
              <a:latin typeface="+mj-lt"/>
              <a:cs typeface="Times New Roman" pitchFamily="18" charset="0"/>
            </a:endParaRPr>
          </a:p>
        </p:txBody>
      </p:sp>
      <p:sp>
        <p:nvSpPr>
          <p:cNvPr id="23554" name="Text Box 7"/>
          <p:cNvSpPr txBox="1">
            <a:spLocks noChangeArrowheads="1"/>
          </p:cNvSpPr>
          <p:nvPr/>
        </p:nvSpPr>
        <p:spPr bwMode="auto">
          <a:xfrm>
            <a:off x="304800" y="1529159"/>
            <a:ext cx="8534400" cy="4867999"/>
          </a:xfrm>
          <a:prstGeom prst="rect">
            <a:avLst/>
          </a:prstGeom>
          <a:noFill/>
          <a:ln>
            <a:noFill/>
          </a:ln>
        </p:spPr>
        <p:txBody>
          <a:bodyPr wrap="square">
            <a:spAutoFit/>
          </a:bodyPr>
          <a:lstStyle/>
          <a:p>
            <a:pPr marL="682625" indent="-457200">
              <a:lnSpc>
                <a:spcPct val="90000"/>
              </a:lnSpc>
              <a:spcAft>
                <a:spcPts val="1000"/>
              </a:spcAft>
              <a:buClr>
                <a:schemeClr val="tx2"/>
              </a:buClr>
              <a:buFont typeface="Wingdings" panose="05000000000000000000" pitchFamily="2" charset="2"/>
              <a:buChar char="§"/>
            </a:pPr>
            <a:r>
              <a:rPr lang="en-US" sz="2600" dirty="0">
                <a:solidFill>
                  <a:srgbClr val="000000"/>
                </a:solidFill>
                <a:latin typeface="Calibri" pitchFamily="34" charset="0"/>
              </a:rPr>
              <a:t>Traditional </a:t>
            </a:r>
            <a:r>
              <a:rPr lang="en-US" sz="2600" dirty="0">
                <a:solidFill>
                  <a:srgbClr val="000000"/>
                </a:solidFill>
                <a:latin typeface="+mn-lt"/>
              </a:rPr>
              <a:t>HMO</a:t>
            </a:r>
            <a:r>
              <a:rPr lang="en-US" altLang="en-US" sz="2600" dirty="0">
                <a:latin typeface="+mn-lt"/>
              </a:rPr>
              <a:t> (requires use of network providers)</a:t>
            </a:r>
            <a:endParaRPr lang="en-US" sz="2600" dirty="0">
              <a:solidFill>
                <a:srgbClr val="000000"/>
              </a:solidFill>
              <a:latin typeface="+mn-lt"/>
            </a:endParaRPr>
          </a:p>
          <a:p>
            <a:pPr marL="682625" indent="-457200">
              <a:lnSpc>
                <a:spcPct val="90000"/>
              </a:lnSpc>
              <a:spcAft>
                <a:spcPts val="1000"/>
              </a:spcAft>
              <a:buClr>
                <a:schemeClr val="tx2"/>
              </a:buClr>
              <a:buFont typeface="Wingdings" panose="05000000000000000000" pitchFamily="2" charset="2"/>
              <a:buChar char="§"/>
            </a:pPr>
            <a:r>
              <a:rPr lang="en-US" sz="2600" dirty="0">
                <a:solidFill>
                  <a:srgbClr val="000000"/>
                </a:solidFill>
                <a:latin typeface="Calibri" pitchFamily="34" charset="0"/>
              </a:rPr>
              <a:t>Select Primary Care Physician (PCP) in plan network</a:t>
            </a:r>
          </a:p>
          <a:p>
            <a:pPr marL="682625" indent="-457200">
              <a:lnSpc>
                <a:spcPct val="90000"/>
              </a:lnSpc>
              <a:spcAft>
                <a:spcPts val="1000"/>
              </a:spcAft>
              <a:buClr>
                <a:schemeClr val="tx2"/>
              </a:buClr>
              <a:buFont typeface="Wingdings" panose="05000000000000000000" pitchFamily="2" charset="2"/>
              <a:buChar char="§"/>
            </a:pPr>
            <a:r>
              <a:rPr lang="en-US" sz="2600" dirty="0">
                <a:solidFill>
                  <a:srgbClr val="000000"/>
                </a:solidFill>
                <a:latin typeface="Calibri" pitchFamily="34" charset="0"/>
              </a:rPr>
              <a:t>Referrals required for all specialty care</a:t>
            </a:r>
          </a:p>
          <a:p>
            <a:pPr marL="682625" indent="-457200">
              <a:lnSpc>
                <a:spcPct val="90000"/>
              </a:lnSpc>
              <a:spcAft>
                <a:spcPts val="1000"/>
              </a:spcAft>
              <a:buClr>
                <a:schemeClr val="tx2"/>
              </a:buClr>
              <a:buFont typeface="Wingdings" panose="05000000000000000000" pitchFamily="2" charset="2"/>
              <a:buChar char="§"/>
            </a:pPr>
            <a:r>
              <a:rPr lang="en-US" altLang="en-US" sz="2600" dirty="0">
                <a:latin typeface="Calibri" panose="020F0502020204030204" pitchFamily="34" charset="0"/>
                <a:cs typeface="Calibri" panose="020F0502020204030204" pitchFamily="34" charset="0"/>
              </a:rPr>
              <a:t>Chicago metro area (Cook, DuPage, Kane, Kendall &amp; Will counties) plus limited areas in AL, AZ, CA, CO, FL, IN, KS, LA, MO, MS, NC, NM, NV, PR, TN, TX, and UT </a:t>
            </a:r>
            <a:r>
              <a:rPr lang="en-US" altLang="en-US" sz="2000" i="1" dirty="0">
                <a:latin typeface="Calibri" panose="020F0502020204030204" pitchFamily="34" charset="0"/>
                <a:cs typeface="Calibri" panose="020F0502020204030204" pitchFamily="34" charset="0"/>
              </a:rPr>
              <a:t>(</a:t>
            </a:r>
            <a:r>
              <a:rPr lang="en-US" sz="2000" i="1" dirty="0">
                <a:latin typeface="Calibri" panose="020F0502020204030204" pitchFamily="34" charset="0"/>
                <a:cs typeface="Calibri" panose="020F0502020204030204" pitchFamily="34" charset="0"/>
              </a:rPr>
              <a:t>Please contact Humana for additional coverage areas)</a:t>
            </a:r>
            <a:endParaRPr lang="en-US" altLang="en-US" sz="2000" i="1" dirty="0">
              <a:latin typeface="Calibri" panose="020F0502020204030204" pitchFamily="34" charset="0"/>
              <a:cs typeface="Calibri" panose="020F0502020204030204" pitchFamily="34" charset="0"/>
            </a:endParaRPr>
          </a:p>
          <a:p>
            <a:pPr marL="682625" indent="-457200">
              <a:lnSpc>
                <a:spcPct val="90000"/>
              </a:lnSpc>
              <a:spcAft>
                <a:spcPts val="1000"/>
              </a:spcAft>
              <a:buClr>
                <a:schemeClr val="tx2"/>
              </a:buClr>
              <a:buFont typeface="Wingdings" panose="05000000000000000000" pitchFamily="2" charset="2"/>
              <a:buChar char="§"/>
            </a:pPr>
            <a:r>
              <a:rPr lang="en-US" sz="2600" dirty="0">
                <a:solidFill>
                  <a:srgbClr val="000000"/>
                </a:solidFill>
                <a:latin typeface="Calibri" pitchFamily="34" charset="0"/>
              </a:rPr>
              <a:t>No deductibles</a:t>
            </a:r>
          </a:p>
          <a:p>
            <a:pPr marL="682625" indent="-457200">
              <a:lnSpc>
                <a:spcPct val="90000"/>
              </a:lnSpc>
              <a:spcAft>
                <a:spcPts val="1000"/>
              </a:spcAft>
              <a:buClr>
                <a:schemeClr val="tx2"/>
              </a:buClr>
              <a:buFont typeface="Wingdings" panose="05000000000000000000" pitchFamily="2" charset="2"/>
              <a:buChar char="§"/>
            </a:pPr>
            <a:r>
              <a:rPr lang="en-US" sz="2600" dirty="0">
                <a:solidFill>
                  <a:srgbClr val="000000"/>
                </a:solidFill>
                <a:latin typeface="Calibri" pitchFamily="34" charset="0"/>
              </a:rPr>
              <a:t>$10 PCP office visit copayment; </a:t>
            </a:r>
            <a:r>
              <a:rPr lang="en-US" altLang="en-US" sz="2600" dirty="0">
                <a:solidFill>
                  <a:srgbClr val="000000"/>
                </a:solidFill>
                <a:latin typeface="Calibri" pitchFamily="34" charset="0"/>
              </a:rPr>
              <a:t>$25 copay – specialist</a:t>
            </a:r>
            <a:endParaRPr lang="en-US" sz="2600" dirty="0">
              <a:solidFill>
                <a:srgbClr val="000000"/>
              </a:solidFill>
              <a:latin typeface="Calibri" pitchFamily="34" charset="0"/>
            </a:endParaRPr>
          </a:p>
          <a:p>
            <a:pPr marL="682625" indent="-457200">
              <a:lnSpc>
                <a:spcPct val="90000"/>
              </a:lnSpc>
              <a:spcAft>
                <a:spcPts val="1000"/>
              </a:spcAft>
              <a:buClr>
                <a:schemeClr val="tx2"/>
              </a:buClr>
              <a:buFont typeface="Wingdings" panose="05000000000000000000" pitchFamily="2" charset="2"/>
              <a:buChar char="§"/>
            </a:pPr>
            <a:r>
              <a:rPr lang="en-US" sz="2600" dirty="0">
                <a:solidFill>
                  <a:srgbClr val="000000"/>
                </a:solidFill>
                <a:latin typeface="Calibri" pitchFamily="34" charset="0"/>
              </a:rPr>
              <a:t>Inpatient $150 copayment, 1st five days per admission</a:t>
            </a:r>
          </a:p>
          <a:p>
            <a:pPr marL="682625" indent="-457200">
              <a:lnSpc>
                <a:spcPct val="90000"/>
              </a:lnSpc>
              <a:spcAft>
                <a:spcPts val="1000"/>
              </a:spcAft>
              <a:buClr>
                <a:schemeClr val="tx2"/>
              </a:buClr>
              <a:buFont typeface="Wingdings" panose="05000000000000000000" pitchFamily="2" charset="2"/>
              <a:buChar char="§"/>
            </a:pPr>
            <a:r>
              <a:rPr lang="en-US" sz="2600" dirty="0">
                <a:solidFill>
                  <a:srgbClr val="000000"/>
                </a:solidFill>
                <a:latin typeface="Calibri" pitchFamily="34" charset="0"/>
              </a:rPr>
              <a:t>Use Humana enrollment form</a:t>
            </a:r>
          </a:p>
        </p:txBody>
      </p:sp>
      <p:sp>
        <p:nvSpPr>
          <p:cNvPr id="2" name="Slide Number Placeholder 1"/>
          <p:cNvSpPr>
            <a:spLocks noGrp="1"/>
          </p:cNvSpPr>
          <p:nvPr>
            <p:ph type="sldNum" sz="quarter" idx="12"/>
          </p:nvPr>
        </p:nvSpPr>
        <p:spPr/>
        <p:txBody>
          <a:bodyPr/>
          <a:lstStyle/>
          <a:p>
            <a:fld id="{616AF2F3-25B2-4BB2-ACDD-6440E37D8C73}" type="slidenum">
              <a:rPr lang="en-US" smtClean="0"/>
              <a:t>30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0"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fld id="{49D9ABC4-1D0E-4520-BCA6-E7161A7E5C22}" type="slidenum">
              <a:rPr lang="en-US" sz="1600" b="1">
                <a:solidFill>
                  <a:schemeClr val="bg1"/>
                </a:solidFill>
                <a:latin typeface="Calibri" pitchFamily="34" charset="0"/>
              </a:rPr>
              <a:pPr/>
              <a:t>31</a:t>
            </a:fld>
            <a:endParaRPr lang="en-US" sz="1600" b="1" dirty="0">
              <a:solidFill>
                <a:schemeClr val="bg1"/>
              </a:solidFill>
              <a:latin typeface="Calibri" pitchFamily="34" charset="0"/>
            </a:endParaRPr>
          </a:p>
        </p:txBody>
      </p:sp>
      <p:sp>
        <p:nvSpPr>
          <p:cNvPr id="69641" name="Text Box 8"/>
          <p:cNvSpPr txBox="1">
            <a:spLocks noChangeArrowheads="1"/>
          </p:cNvSpPr>
          <p:nvPr/>
        </p:nvSpPr>
        <p:spPr bwMode="auto">
          <a:xfrm>
            <a:off x="228600" y="358914"/>
            <a:ext cx="8534400" cy="769441"/>
          </a:xfrm>
          <a:prstGeom prst="rect">
            <a:avLst/>
          </a:prstGeom>
          <a:noFill/>
          <a:ln w="9525">
            <a:noFill/>
            <a:miter lim="800000"/>
            <a:headEnd/>
            <a:tailEnd/>
          </a:ln>
        </p:spPr>
        <p:txBody>
          <a:bodyPr wrap="square">
            <a:spAutoFit/>
          </a:bodyPr>
          <a:lstStyle/>
          <a:p>
            <a:pPr algn="ctr"/>
            <a:r>
              <a:rPr lang="en-US" sz="4400" b="1" dirty="0">
                <a:solidFill>
                  <a:schemeClr val="tx2"/>
                </a:solidFill>
                <a:latin typeface="+mj-lt"/>
              </a:rPr>
              <a:t>MEDICAL PLANS - HUMANA HMO</a:t>
            </a:r>
            <a:endParaRPr lang="en-US" sz="4400" b="1" dirty="0">
              <a:solidFill>
                <a:schemeClr val="tx2"/>
              </a:solidFill>
              <a:latin typeface="+mj-lt"/>
              <a:cs typeface="Times New Roman" pitchFamily="18" charset="0"/>
            </a:endParaRPr>
          </a:p>
        </p:txBody>
      </p:sp>
      <p:sp>
        <p:nvSpPr>
          <p:cNvPr id="23554" name="Text Box 7"/>
          <p:cNvSpPr txBox="1">
            <a:spLocks noChangeArrowheads="1"/>
          </p:cNvSpPr>
          <p:nvPr/>
        </p:nvSpPr>
        <p:spPr bwMode="auto">
          <a:xfrm>
            <a:off x="304800" y="1529159"/>
            <a:ext cx="8534400" cy="2708434"/>
          </a:xfrm>
          <a:prstGeom prst="rect">
            <a:avLst/>
          </a:prstGeom>
          <a:noFill/>
          <a:ln>
            <a:noFill/>
          </a:ln>
        </p:spPr>
        <p:txBody>
          <a:bodyPr wrap="square">
            <a:spAutoFit/>
          </a:bodyPr>
          <a:lstStyle/>
          <a:p>
            <a:pPr marL="577850" indent="-458788" eaLnBrk="1" hangingPunct="1">
              <a:spcBef>
                <a:spcPct val="0"/>
              </a:spcBef>
              <a:spcAft>
                <a:spcPts val="1200"/>
              </a:spcAft>
              <a:buClr>
                <a:srgbClr val="00467A"/>
              </a:buClr>
              <a:buSzPct val="850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Foreign travel - emergency only</a:t>
            </a:r>
          </a:p>
          <a:p>
            <a:pPr marL="577850" indent="-458788" eaLnBrk="1" hangingPunct="1">
              <a:spcBef>
                <a:spcPct val="0"/>
              </a:spcBef>
              <a:spcAft>
                <a:spcPts val="1200"/>
              </a:spcAft>
              <a:buClr>
                <a:srgbClr val="00467A"/>
              </a:buClr>
              <a:buSzPct val="850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Preventive care covered at 100% after Medicare pays</a:t>
            </a:r>
          </a:p>
          <a:p>
            <a:pPr marL="577850" indent="-458788" eaLnBrk="1" hangingPunct="1">
              <a:spcBef>
                <a:spcPct val="0"/>
              </a:spcBef>
              <a:spcAft>
                <a:spcPts val="1200"/>
              </a:spcAft>
              <a:buClr>
                <a:srgbClr val="00467A"/>
              </a:buClr>
              <a:buSzPct val="850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ER $50 copay, waived if admitted within 24 hours</a:t>
            </a:r>
          </a:p>
          <a:p>
            <a:pPr marL="577850" indent="-458788" eaLnBrk="1" hangingPunct="1">
              <a:spcBef>
                <a:spcPct val="0"/>
              </a:spcBef>
              <a:spcAft>
                <a:spcPts val="1200"/>
              </a:spcAft>
              <a:buClr>
                <a:srgbClr val="00467A"/>
              </a:buClr>
              <a:buSzPct val="850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Prescription coverage through Humana Part D Pharmacy</a:t>
            </a:r>
          </a:p>
        </p:txBody>
      </p:sp>
      <p:sp>
        <p:nvSpPr>
          <p:cNvPr id="2" name="Slide Number Placeholder 1"/>
          <p:cNvSpPr>
            <a:spLocks noGrp="1"/>
          </p:cNvSpPr>
          <p:nvPr>
            <p:ph type="sldNum" sz="quarter" idx="12"/>
          </p:nvPr>
        </p:nvSpPr>
        <p:spPr/>
        <p:txBody>
          <a:bodyPr/>
          <a:lstStyle/>
          <a:p>
            <a:fld id="{616AF2F3-25B2-4BB2-ACDD-6440E37D8C73}" type="slidenum">
              <a:rPr lang="en-US" smtClean="0"/>
              <a:t>31</a:t>
            </a:fld>
            <a:endParaRPr lang="en-US" dirty="0"/>
          </a:p>
        </p:txBody>
      </p:sp>
    </p:spTree>
    <p:extLst>
      <p:ext uri="{BB962C8B-B14F-4D97-AF65-F5344CB8AC3E}">
        <p14:creationId xmlns:p14="http://schemas.microsoft.com/office/powerpoint/2010/main" val="314090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0"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fld id="{49D9ABC4-1D0E-4520-BCA6-E7161A7E5C22}" type="slidenum">
              <a:rPr lang="en-US" sz="1600" b="1">
                <a:solidFill>
                  <a:schemeClr val="bg1"/>
                </a:solidFill>
                <a:latin typeface="Calibri" pitchFamily="34" charset="0"/>
              </a:rPr>
              <a:pPr/>
              <a:t>32</a:t>
            </a:fld>
            <a:endParaRPr lang="en-US" sz="1600" b="1" dirty="0">
              <a:solidFill>
                <a:schemeClr val="bg1"/>
              </a:solidFill>
              <a:latin typeface="Calibri" pitchFamily="34" charset="0"/>
            </a:endParaRPr>
          </a:p>
        </p:txBody>
      </p:sp>
      <p:sp>
        <p:nvSpPr>
          <p:cNvPr id="69641" name="Text Box 8"/>
          <p:cNvSpPr txBox="1">
            <a:spLocks noChangeArrowheads="1"/>
          </p:cNvSpPr>
          <p:nvPr/>
        </p:nvSpPr>
        <p:spPr bwMode="auto">
          <a:xfrm>
            <a:off x="381000" y="0"/>
            <a:ext cx="8382000" cy="1446550"/>
          </a:xfrm>
          <a:prstGeom prst="rect">
            <a:avLst/>
          </a:prstGeom>
          <a:noFill/>
          <a:ln w="9525">
            <a:noFill/>
            <a:miter lim="800000"/>
            <a:headEnd/>
            <a:tailEnd/>
          </a:ln>
        </p:spPr>
        <p:txBody>
          <a:bodyPr>
            <a:spAutoFit/>
          </a:bodyPr>
          <a:lstStyle/>
          <a:p>
            <a:r>
              <a:rPr lang="en-US" sz="4400" b="1" dirty="0">
                <a:solidFill>
                  <a:schemeClr val="tx2"/>
                </a:solidFill>
                <a:latin typeface="+mj-lt"/>
              </a:rPr>
              <a:t>MEDICAL PLANS- </a:t>
            </a:r>
            <a:br>
              <a:rPr lang="en-US" sz="4400" b="1" dirty="0">
                <a:solidFill>
                  <a:schemeClr val="tx2"/>
                </a:solidFill>
                <a:latin typeface="+mj-lt"/>
              </a:rPr>
            </a:br>
            <a:r>
              <a:rPr lang="en-US" sz="4400" b="1" dirty="0">
                <a:solidFill>
                  <a:schemeClr val="tx2"/>
                </a:solidFill>
                <a:latin typeface="+mj-lt"/>
              </a:rPr>
              <a:t>HUMANA HMO PHARMACY PLAN</a:t>
            </a:r>
            <a:endParaRPr lang="en-US" sz="4400" b="1" dirty="0">
              <a:solidFill>
                <a:schemeClr val="tx2"/>
              </a:solidFill>
              <a:latin typeface="+mj-lt"/>
              <a:cs typeface="Times New Roman" pitchFamily="18" charset="0"/>
            </a:endParaRPr>
          </a:p>
        </p:txBody>
      </p:sp>
      <p:pic>
        <p:nvPicPr>
          <p:cNvPr id="69642" name="Picture 6" descr="prescription drugs icon"/>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8889" b="80000" l="10000" r="90000"/>
                    </a14:imgEffect>
                  </a14:imgLayer>
                </a14:imgProps>
              </a:ext>
            </a:extLst>
          </a:blip>
          <a:srcRect b="11111"/>
          <a:stretch>
            <a:fillRect/>
          </a:stretch>
        </p:blipFill>
        <p:spPr bwMode="auto">
          <a:xfrm>
            <a:off x="6940550" y="2438400"/>
            <a:ext cx="2203449" cy="2293498"/>
          </a:xfrm>
          <a:prstGeom prst="rect">
            <a:avLst/>
          </a:prstGeom>
          <a:noFill/>
          <a:ln w="9525">
            <a:noFill/>
            <a:miter lim="800000"/>
            <a:headEnd/>
            <a:tailEnd/>
          </a:ln>
        </p:spPr>
      </p:pic>
      <p:sp>
        <p:nvSpPr>
          <p:cNvPr id="8" name="Text Box 7"/>
          <p:cNvSpPr txBox="1">
            <a:spLocks noChangeArrowheads="1"/>
          </p:cNvSpPr>
          <p:nvPr/>
        </p:nvSpPr>
        <p:spPr bwMode="auto">
          <a:xfrm>
            <a:off x="609600" y="1676400"/>
            <a:ext cx="7924800" cy="5073697"/>
          </a:xfrm>
          <a:prstGeom prst="rect">
            <a:avLst/>
          </a:prstGeom>
          <a:noFill/>
          <a:ln>
            <a:noFill/>
          </a:ln>
        </p:spPr>
        <p:txBody>
          <a:bodyPr wrap="square">
            <a:spAutoFit/>
          </a:bodyPr>
          <a:lstStyle/>
          <a:p>
            <a:pPr marL="457200" indent="-457200">
              <a:lnSpc>
                <a:spcPct val="95000"/>
              </a:lnSpc>
              <a:spcAft>
                <a:spcPts val="0"/>
              </a:spcAft>
              <a:buClr>
                <a:schemeClr val="tx2"/>
              </a:buClr>
              <a:buFont typeface="Wingdings" panose="05000000000000000000" pitchFamily="2" charset="2"/>
              <a:buChar char="§"/>
            </a:pPr>
            <a:r>
              <a:rPr lang="en-US" sz="2600" dirty="0">
                <a:solidFill>
                  <a:srgbClr val="000000"/>
                </a:solidFill>
                <a:latin typeface="Calibri" pitchFamily="34" charset="0"/>
              </a:rPr>
              <a:t>Prescription drug formulary includes all generics </a:t>
            </a:r>
            <a:br>
              <a:rPr lang="en-US" sz="2600" dirty="0">
                <a:solidFill>
                  <a:srgbClr val="000000"/>
                </a:solidFill>
                <a:latin typeface="Calibri" pitchFamily="34" charset="0"/>
              </a:rPr>
            </a:br>
            <a:r>
              <a:rPr lang="en-US" sz="2600" dirty="0">
                <a:solidFill>
                  <a:srgbClr val="000000"/>
                </a:solidFill>
                <a:latin typeface="Calibri" pitchFamily="34" charset="0"/>
              </a:rPr>
              <a:t>and brand name drugs approved by Medicare</a:t>
            </a:r>
          </a:p>
          <a:p>
            <a:pPr marL="457200" indent="-457200">
              <a:lnSpc>
                <a:spcPct val="95000"/>
              </a:lnSpc>
              <a:spcAft>
                <a:spcPts val="0"/>
              </a:spcAft>
              <a:buClr>
                <a:schemeClr val="tx2"/>
              </a:buClr>
              <a:buFont typeface="Wingdings" panose="05000000000000000000" pitchFamily="2" charset="2"/>
              <a:buChar char="§"/>
            </a:pPr>
            <a:r>
              <a:rPr lang="en-US" sz="2600" dirty="0">
                <a:solidFill>
                  <a:srgbClr val="000000"/>
                </a:solidFill>
                <a:latin typeface="Calibri" pitchFamily="34" charset="0"/>
              </a:rPr>
              <a:t>Non-preferred brand name drugs covered </a:t>
            </a:r>
            <a:br>
              <a:rPr lang="en-US" sz="2600" dirty="0">
                <a:solidFill>
                  <a:srgbClr val="000000"/>
                </a:solidFill>
                <a:latin typeface="Calibri" pitchFamily="34" charset="0"/>
              </a:rPr>
            </a:br>
            <a:r>
              <a:rPr lang="en-US" sz="2600" dirty="0">
                <a:solidFill>
                  <a:srgbClr val="000000"/>
                </a:solidFill>
                <a:latin typeface="Calibri" pitchFamily="34" charset="0"/>
              </a:rPr>
              <a:t>at higher cost</a:t>
            </a:r>
          </a:p>
          <a:p>
            <a:pPr marL="457200" indent="-457200">
              <a:lnSpc>
                <a:spcPct val="95000"/>
              </a:lnSpc>
              <a:spcAft>
                <a:spcPts val="0"/>
              </a:spcAft>
              <a:buClr>
                <a:schemeClr val="tx2"/>
              </a:buClr>
              <a:buFont typeface="Wingdings" panose="05000000000000000000" pitchFamily="2" charset="2"/>
              <a:buChar char="§"/>
            </a:pPr>
            <a:r>
              <a:rPr lang="en-US" sz="2600" dirty="0">
                <a:solidFill>
                  <a:srgbClr val="000000"/>
                </a:solidFill>
                <a:latin typeface="Calibri" pitchFamily="34" charset="0"/>
              </a:rPr>
              <a:t>No coverage gap</a:t>
            </a:r>
          </a:p>
          <a:p>
            <a:pPr marL="457200" indent="-457200">
              <a:lnSpc>
                <a:spcPct val="95000"/>
              </a:lnSpc>
              <a:spcAft>
                <a:spcPts val="0"/>
              </a:spcAft>
              <a:buClr>
                <a:schemeClr val="tx2"/>
              </a:buClr>
              <a:buFont typeface="Wingdings" panose="05000000000000000000" pitchFamily="2" charset="2"/>
              <a:buChar char="§"/>
            </a:pPr>
            <a:r>
              <a:rPr lang="en-US" sz="2600" dirty="0">
                <a:solidFill>
                  <a:srgbClr val="000000"/>
                </a:solidFill>
                <a:latin typeface="Calibri" pitchFamily="34" charset="0"/>
              </a:rPr>
              <a:t>Retail – 30 day supply:</a:t>
            </a:r>
          </a:p>
          <a:p>
            <a:pPr marL="914400" lvl="1" indent="-457200">
              <a:lnSpc>
                <a:spcPct val="95000"/>
              </a:lnSpc>
              <a:spcAft>
                <a:spcPts val="0"/>
              </a:spcAft>
              <a:buClr>
                <a:schemeClr val="tx2"/>
              </a:buClr>
              <a:buFont typeface="Wingdings" panose="05000000000000000000" pitchFamily="2" charset="2"/>
              <a:buChar char="§"/>
            </a:pPr>
            <a:r>
              <a:rPr lang="en-US" sz="2600" dirty="0">
                <a:solidFill>
                  <a:srgbClr val="000000"/>
                </a:solidFill>
                <a:latin typeface="Calibri" pitchFamily="34" charset="0"/>
              </a:rPr>
              <a:t>Preferred generics: $5</a:t>
            </a:r>
          </a:p>
          <a:p>
            <a:pPr marL="914400" lvl="1" indent="-457200">
              <a:lnSpc>
                <a:spcPct val="95000"/>
              </a:lnSpc>
              <a:spcAft>
                <a:spcPts val="0"/>
              </a:spcAft>
              <a:buClr>
                <a:schemeClr val="tx2"/>
              </a:buClr>
              <a:buFont typeface="Wingdings" panose="05000000000000000000" pitchFamily="2" charset="2"/>
              <a:buChar char="§"/>
            </a:pPr>
            <a:r>
              <a:rPr lang="en-US" sz="2600" dirty="0">
                <a:solidFill>
                  <a:srgbClr val="000000"/>
                </a:solidFill>
                <a:latin typeface="Calibri" pitchFamily="34" charset="0"/>
              </a:rPr>
              <a:t>Non-preferred generics or preferred brand: $30</a:t>
            </a:r>
          </a:p>
          <a:p>
            <a:pPr marL="914400" lvl="1" indent="-457200">
              <a:lnSpc>
                <a:spcPct val="95000"/>
              </a:lnSpc>
              <a:spcAft>
                <a:spcPts val="0"/>
              </a:spcAft>
              <a:buClr>
                <a:schemeClr val="tx2"/>
              </a:buClr>
              <a:buFont typeface="Wingdings" panose="05000000000000000000" pitchFamily="2" charset="2"/>
              <a:buChar char="§"/>
            </a:pPr>
            <a:r>
              <a:rPr lang="en-US" sz="2600" dirty="0">
                <a:solidFill>
                  <a:srgbClr val="000000"/>
                </a:solidFill>
                <a:latin typeface="Calibri" pitchFamily="34" charset="0"/>
              </a:rPr>
              <a:t>Non-preferred brand: $45</a:t>
            </a:r>
          </a:p>
          <a:p>
            <a:pPr marL="914400" lvl="1" indent="-457200">
              <a:lnSpc>
                <a:spcPct val="95000"/>
              </a:lnSpc>
              <a:spcAft>
                <a:spcPts val="0"/>
              </a:spcAft>
              <a:buClr>
                <a:schemeClr val="tx2"/>
              </a:buClr>
              <a:buFont typeface="Wingdings" panose="05000000000000000000" pitchFamily="2" charset="2"/>
              <a:buChar char="§"/>
            </a:pPr>
            <a:r>
              <a:rPr lang="en-US" sz="2600" dirty="0">
                <a:solidFill>
                  <a:srgbClr val="000000"/>
                </a:solidFill>
                <a:latin typeface="Calibri" pitchFamily="34" charset="0"/>
              </a:rPr>
              <a:t>Specialty drugs: 25% with $150 maximum per Rx</a:t>
            </a:r>
          </a:p>
          <a:p>
            <a:pPr marL="457200" indent="-457200">
              <a:lnSpc>
                <a:spcPct val="95000"/>
              </a:lnSpc>
              <a:spcAft>
                <a:spcPts val="0"/>
              </a:spcAft>
              <a:buClr>
                <a:schemeClr val="tx2"/>
              </a:buClr>
              <a:buFont typeface="Wingdings" panose="05000000000000000000" pitchFamily="2" charset="2"/>
              <a:buChar char="§"/>
            </a:pPr>
            <a:r>
              <a:rPr lang="en-US" sz="2600" dirty="0">
                <a:solidFill>
                  <a:srgbClr val="000000"/>
                </a:solidFill>
                <a:latin typeface="Calibri" pitchFamily="34" charset="0"/>
              </a:rPr>
              <a:t>90-day supply:</a:t>
            </a:r>
          </a:p>
          <a:p>
            <a:pPr marL="1314450" lvl="2" indent="-457200">
              <a:spcAft>
                <a:spcPts val="0"/>
              </a:spcAft>
              <a:buClr>
                <a:schemeClr val="tx2"/>
              </a:buClr>
              <a:buFont typeface="Courier New" panose="02070309020205020404" pitchFamily="49" charset="0"/>
              <a:buChar char="o"/>
            </a:pPr>
            <a:r>
              <a:rPr lang="en-US" sz="2600" dirty="0">
                <a:solidFill>
                  <a:srgbClr val="000000"/>
                </a:solidFill>
                <a:latin typeface="Calibri" pitchFamily="34" charset="0"/>
              </a:rPr>
              <a:t>Retail (3X): ($15/$90/$135)</a:t>
            </a:r>
          </a:p>
          <a:p>
            <a:pPr marL="1314450" lvl="2" indent="-457200">
              <a:spcAft>
                <a:spcPts val="0"/>
              </a:spcAft>
              <a:buClr>
                <a:schemeClr val="tx2"/>
              </a:buClr>
              <a:buFont typeface="Courier New" panose="02070309020205020404" pitchFamily="49" charset="0"/>
              <a:buChar char="o"/>
            </a:pPr>
            <a:r>
              <a:rPr lang="en-US" sz="2600" dirty="0">
                <a:solidFill>
                  <a:srgbClr val="000000"/>
                </a:solidFill>
                <a:latin typeface="Calibri" pitchFamily="34" charset="0"/>
              </a:rPr>
              <a:t>Mail Order (2X): ($0/$60/$90)</a:t>
            </a:r>
          </a:p>
        </p:txBody>
      </p:sp>
      <p:sp>
        <p:nvSpPr>
          <p:cNvPr id="2" name="Rectangle 1"/>
          <p:cNvSpPr/>
          <p:nvPr/>
        </p:nvSpPr>
        <p:spPr>
          <a:xfrm>
            <a:off x="4356011" y="6265887"/>
            <a:ext cx="431977" cy="35401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616AF2F3-25B2-4BB2-ACDD-6440E37D8C73}" type="slidenum">
              <a:rPr lang="en-US" smtClean="0"/>
              <a:t>32</a:t>
            </a:fld>
            <a:endParaRPr lang="en-US" dirty="0"/>
          </a:p>
        </p:txBody>
      </p:sp>
    </p:spTree>
    <p:extLst>
      <p:ext uri="{BB962C8B-B14F-4D97-AF65-F5344CB8AC3E}">
        <p14:creationId xmlns:p14="http://schemas.microsoft.com/office/powerpoint/2010/main" val="103431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381000"/>
            <a:ext cx="9144000" cy="762000"/>
          </a:xfrm>
        </p:spPr>
        <p:txBody>
          <a:bodyPr>
            <a:noAutofit/>
          </a:bodyPr>
          <a:lstStyle/>
          <a:p>
            <a:pPr algn="ctr" eaLnBrk="1" hangingPunct="1">
              <a:lnSpc>
                <a:spcPct val="110000"/>
              </a:lnSpc>
            </a:pPr>
            <a:r>
              <a:rPr lang="en-US" altLang="en-US" b="1" dirty="0">
                <a:solidFill>
                  <a:schemeClr val="tx2"/>
                </a:solidFill>
              </a:rPr>
              <a:t>2022 RETIREE PREMIUMS</a:t>
            </a:r>
          </a:p>
        </p:txBody>
      </p:sp>
      <p:sp>
        <p:nvSpPr>
          <p:cNvPr id="20483" name="Content Placeholder 2"/>
          <p:cNvSpPr>
            <a:spLocks noGrp="1"/>
          </p:cNvSpPr>
          <p:nvPr>
            <p:ph idx="4294967295"/>
          </p:nvPr>
        </p:nvSpPr>
        <p:spPr>
          <a:xfrm>
            <a:off x="152400" y="1828800"/>
            <a:ext cx="8534400" cy="533400"/>
          </a:xfrm>
        </p:spPr>
        <p:txBody>
          <a:bodyPr>
            <a:noAutofit/>
          </a:bodyPr>
          <a:lstStyle/>
          <a:p>
            <a:pPr algn="ctr" eaLnBrk="1" hangingPunct="1">
              <a:buFont typeface="Wingdings" pitchFamily="2" charset="2"/>
              <a:buNone/>
            </a:pPr>
            <a:r>
              <a:rPr lang="en-US" altLang="en-US" b="1" dirty="0">
                <a:solidFill>
                  <a:srgbClr val="002060"/>
                </a:solidFill>
              </a:rPr>
              <a:t>Retiree share = 60% of total cost (2022 subsidy)</a:t>
            </a:r>
          </a:p>
        </p:txBody>
      </p:sp>
      <p:graphicFrame>
        <p:nvGraphicFramePr>
          <p:cNvPr id="6" name="Group 88"/>
          <p:cNvGraphicFramePr>
            <a:graphicFrameLocks noGrp="1"/>
          </p:cNvGraphicFramePr>
          <p:nvPr>
            <p:extLst>
              <p:ext uri="{D42A27DB-BD31-4B8C-83A1-F6EECF244321}">
                <p14:modId xmlns:p14="http://schemas.microsoft.com/office/powerpoint/2010/main" val="2753531319"/>
              </p:ext>
            </p:extLst>
          </p:nvPr>
        </p:nvGraphicFramePr>
        <p:xfrm>
          <a:off x="457200" y="2667000"/>
          <a:ext cx="8001000" cy="2052273"/>
        </p:xfrm>
        <a:graphic>
          <a:graphicData uri="http://schemas.openxmlformats.org/drawingml/2006/table">
            <a:tbl>
              <a:tblPr/>
              <a:tblGrid>
                <a:gridCol w="47244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1229313">
                <a:tc>
                  <a:txBody>
                    <a:bodyPr/>
                    <a:lstStyle/>
                    <a:p>
                      <a:pPr marL="0" marR="0" lvl="0" indent="0" algn="l" defTabSz="914400" rtl="0" eaLnBrk="1" fontAlgn="base" latinLnBrk="0" hangingPunct="1">
                        <a:lnSpc>
                          <a:spcPct val="100000"/>
                        </a:lnSpc>
                        <a:spcBef>
                          <a:spcPct val="0"/>
                        </a:spcBef>
                        <a:spcAft>
                          <a:spcPct val="0"/>
                        </a:spcAft>
                        <a:buClr>
                          <a:srgbClr val="4D917C"/>
                        </a:buClr>
                        <a:buSzTx/>
                        <a:buFontTx/>
                        <a:buNone/>
                        <a:tabLst/>
                      </a:pPr>
                      <a:r>
                        <a:rPr kumimoji="0" lang="en-US" sz="2400" b="1" i="0" u="none" strike="noStrike" cap="none" normalizeH="0" baseline="0" dirty="0">
                          <a:ln>
                            <a:noFill/>
                          </a:ln>
                          <a:solidFill>
                            <a:schemeClr val="tx1">
                              <a:lumMod val="75000"/>
                              <a:lumOff val="25000"/>
                            </a:schemeClr>
                          </a:solidFill>
                          <a:effectLst/>
                          <a:latin typeface="Calibri" pitchFamily="34" charset="0"/>
                          <a:cs typeface="Calibri" pitchFamily="34" charset="0"/>
                        </a:rPr>
                        <a:t>UnitedHealthcare Group  Medicare Advantage PPO </a:t>
                      </a:r>
                      <a:r>
                        <a:rPr kumimoji="0" lang="en-US" sz="2400" b="0" i="0" u="none" strike="noStrike" cap="none" normalizeH="0" baseline="0" dirty="0">
                          <a:ln>
                            <a:noFill/>
                          </a:ln>
                          <a:solidFill>
                            <a:schemeClr val="tx1"/>
                          </a:solidFill>
                          <a:effectLst/>
                          <a:latin typeface="Calibri" pitchFamily="34" charset="0"/>
                          <a:cs typeface="Calibri" pitchFamily="34" charset="0"/>
                        </a:rPr>
                        <a:t>with Express Scripts Medicare (PDP)</a:t>
                      </a:r>
                    </a:p>
                  </a:txBody>
                  <a:tcPr marL="45720" marR="4572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4D917C"/>
                        </a:buClr>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ctr" defTabSz="914400" rtl="0" eaLnBrk="1" fontAlgn="base" latinLnBrk="0" hangingPunct="1">
                        <a:lnSpc>
                          <a:spcPct val="100000"/>
                        </a:lnSpc>
                        <a:spcBef>
                          <a:spcPct val="0"/>
                        </a:spcBef>
                        <a:spcAft>
                          <a:spcPct val="0"/>
                        </a:spcAft>
                        <a:buClr>
                          <a:srgbClr val="4D917C"/>
                        </a:buClr>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$131.50</a:t>
                      </a:r>
                    </a:p>
                  </a:txBody>
                  <a:tcPr marL="45720" marR="4572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321">
                <a:tc>
                  <a:txBody>
                    <a:bodyPr/>
                    <a:lstStyle/>
                    <a:p>
                      <a:pPr marL="0" marR="0" lvl="0" indent="0" algn="l" defTabSz="914400" rtl="0" eaLnBrk="1" fontAlgn="base" latinLnBrk="0" hangingPunct="1">
                        <a:lnSpc>
                          <a:spcPct val="100000"/>
                        </a:lnSpc>
                        <a:spcBef>
                          <a:spcPct val="0"/>
                        </a:spcBef>
                        <a:spcAft>
                          <a:spcPct val="0"/>
                        </a:spcAft>
                        <a:buClr>
                          <a:srgbClr val="4D917C"/>
                        </a:buClr>
                        <a:buSzTx/>
                        <a:buFontTx/>
                        <a:buNone/>
                        <a:tabLst/>
                      </a:pPr>
                      <a:r>
                        <a:rPr kumimoji="0" lang="en-US" sz="2400" b="1" i="0" u="none" strike="noStrike" kern="1200" cap="none" normalizeH="0" baseline="0" dirty="0">
                          <a:ln>
                            <a:noFill/>
                          </a:ln>
                          <a:solidFill>
                            <a:schemeClr val="tx1">
                              <a:lumMod val="75000"/>
                              <a:lumOff val="25000"/>
                            </a:schemeClr>
                          </a:solidFill>
                          <a:effectLst/>
                          <a:latin typeface="Calibri" pitchFamily="34" charset="0"/>
                          <a:ea typeface="+mn-ea"/>
                          <a:cs typeface="Calibri" pitchFamily="34" charset="0"/>
                        </a:rPr>
                        <a:t>Humana Group Medicare HMO </a:t>
                      </a:r>
                      <a:r>
                        <a:rPr kumimoji="0" lang="en-US" sz="2400" b="0" i="0" u="none" strike="noStrike" kern="1200" cap="none" normalizeH="0" baseline="0" dirty="0">
                          <a:ln>
                            <a:noFill/>
                          </a:ln>
                          <a:solidFill>
                            <a:schemeClr val="tx1"/>
                          </a:solidFill>
                          <a:effectLst/>
                          <a:latin typeface="Calibri" pitchFamily="34" charset="0"/>
                          <a:ea typeface="+mn-ea"/>
                          <a:cs typeface="Calibri" pitchFamily="34" charset="0"/>
                        </a:rPr>
                        <a:t>with Part D Pharmacy</a:t>
                      </a:r>
                    </a:p>
                  </a:txBody>
                  <a:tcPr marL="45720" marR="4572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4D917C"/>
                        </a:buClr>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$75.80</a:t>
                      </a:r>
                      <a:endParaRPr kumimoji="0" lang="en-US" sz="2400" b="0" i="0" u="none" strike="noStrike" cap="none" normalizeH="0" baseline="30000" dirty="0">
                        <a:ln>
                          <a:noFill/>
                        </a:ln>
                        <a:solidFill>
                          <a:schemeClr val="tx1"/>
                        </a:solidFill>
                        <a:effectLst/>
                        <a:latin typeface="Calibri" pitchFamily="34" charset="0"/>
                        <a:cs typeface="Calibri" pitchFamily="34" charset="0"/>
                      </a:endParaRPr>
                    </a:p>
                  </a:txBody>
                  <a:tcPr marL="45720" marR="4572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1905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38200" y="381000"/>
            <a:ext cx="7620000" cy="762000"/>
          </a:xfrm>
        </p:spPr>
        <p:txBody>
          <a:bodyPr>
            <a:noAutofit/>
          </a:bodyPr>
          <a:lstStyle/>
          <a:p>
            <a:pPr algn="ctr" eaLnBrk="1" hangingPunct="1">
              <a:lnSpc>
                <a:spcPct val="110000"/>
              </a:lnSpc>
            </a:pPr>
            <a:r>
              <a:rPr lang="en-US" altLang="en-US" b="1" dirty="0">
                <a:solidFill>
                  <a:schemeClr val="tx2"/>
                </a:solidFill>
              </a:rPr>
              <a:t>2022 DEPENDENT PREMIUMS</a:t>
            </a:r>
          </a:p>
        </p:txBody>
      </p:sp>
      <p:sp>
        <p:nvSpPr>
          <p:cNvPr id="21507" name="Content Placeholder 2"/>
          <p:cNvSpPr>
            <a:spLocks noGrp="1"/>
          </p:cNvSpPr>
          <p:nvPr>
            <p:ph idx="4294967295"/>
          </p:nvPr>
        </p:nvSpPr>
        <p:spPr>
          <a:xfrm>
            <a:off x="914400" y="1752600"/>
            <a:ext cx="7394575" cy="533400"/>
          </a:xfrm>
        </p:spPr>
        <p:txBody>
          <a:bodyPr>
            <a:noAutofit/>
          </a:bodyPr>
          <a:lstStyle/>
          <a:p>
            <a:pPr algn="ctr" eaLnBrk="1" hangingPunct="1">
              <a:buFont typeface="Wingdings" pitchFamily="2" charset="2"/>
              <a:buNone/>
            </a:pPr>
            <a:r>
              <a:rPr lang="en-US" altLang="en-US" sz="3000" b="1" dirty="0">
                <a:solidFill>
                  <a:srgbClr val="002060"/>
                </a:solidFill>
              </a:rPr>
              <a:t>100% of total cost – No Subsidy</a:t>
            </a:r>
          </a:p>
        </p:txBody>
      </p:sp>
      <p:graphicFrame>
        <p:nvGraphicFramePr>
          <p:cNvPr id="7" name="Group 88"/>
          <p:cNvGraphicFramePr>
            <a:graphicFrameLocks noGrp="1"/>
          </p:cNvGraphicFramePr>
          <p:nvPr>
            <p:extLst>
              <p:ext uri="{D42A27DB-BD31-4B8C-83A1-F6EECF244321}">
                <p14:modId xmlns:p14="http://schemas.microsoft.com/office/powerpoint/2010/main" val="3275559654"/>
              </p:ext>
            </p:extLst>
          </p:nvPr>
        </p:nvGraphicFramePr>
        <p:xfrm>
          <a:off x="609600" y="2667000"/>
          <a:ext cx="8001000" cy="2052273"/>
        </p:xfrm>
        <a:graphic>
          <a:graphicData uri="http://schemas.openxmlformats.org/drawingml/2006/table">
            <a:tbl>
              <a:tblPr/>
              <a:tblGrid>
                <a:gridCol w="47244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1229313">
                <a:tc>
                  <a:txBody>
                    <a:bodyPr/>
                    <a:lstStyle/>
                    <a:p>
                      <a:pPr marL="0" marR="0" lvl="0" indent="0" algn="l" defTabSz="914400" rtl="0" eaLnBrk="1" fontAlgn="base" latinLnBrk="0" hangingPunct="1">
                        <a:lnSpc>
                          <a:spcPct val="100000"/>
                        </a:lnSpc>
                        <a:spcBef>
                          <a:spcPct val="0"/>
                        </a:spcBef>
                        <a:spcAft>
                          <a:spcPct val="0"/>
                        </a:spcAft>
                        <a:buClr>
                          <a:srgbClr val="4D917C"/>
                        </a:buClr>
                        <a:buSzTx/>
                        <a:buFontTx/>
                        <a:buNone/>
                        <a:tabLst/>
                      </a:pPr>
                      <a:r>
                        <a:rPr kumimoji="0" lang="en-US" sz="2400" b="1" i="0" u="none" strike="noStrike" cap="none" normalizeH="0" baseline="0" dirty="0">
                          <a:ln>
                            <a:noFill/>
                          </a:ln>
                          <a:solidFill>
                            <a:schemeClr val="tx1">
                              <a:lumMod val="75000"/>
                              <a:lumOff val="25000"/>
                            </a:schemeClr>
                          </a:solidFill>
                          <a:effectLst/>
                          <a:latin typeface="Calibri" pitchFamily="34" charset="0"/>
                          <a:cs typeface="Calibri" pitchFamily="34" charset="0"/>
                        </a:rPr>
                        <a:t>UnitedHealthcare Group  Medicare Advantage PPO </a:t>
                      </a:r>
                      <a:r>
                        <a:rPr kumimoji="0" lang="en-US" sz="2400" b="0" i="0" u="none" strike="noStrike" cap="none" normalizeH="0" baseline="0" dirty="0">
                          <a:ln>
                            <a:noFill/>
                          </a:ln>
                          <a:solidFill>
                            <a:schemeClr val="tx1"/>
                          </a:solidFill>
                          <a:effectLst/>
                          <a:latin typeface="Calibri" pitchFamily="34" charset="0"/>
                          <a:cs typeface="Calibri" pitchFamily="34" charset="0"/>
                        </a:rPr>
                        <a:t>with Express Scripts Medicare (PDP)</a:t>
                      </a:r>
                    </a:p>
                  </a:txBody>
                  <a:tcPr marL="45720" marR="4572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4D917C"/>
                        </a:buClr>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ctr" defTabSz="914400" rtl="0" eaLnBrk="1" fontAlgn="base" latinLnBrk="0" hangingPunct="1">
                        <a:lnSpc>
                          <a:spcPct val="100000"/>
                        </a:lnSpc>
                        <a:spcBef>
                          <a:spcPct val="0"/>
                        </a:spcBef>
                        <a:spcAft>
                          <a:spcPct val="0"/>
                        </a:spcAft>
                        <a:buClr>
                          <a:srgbClr val="4D917C"/>
                        </a:buClr>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$328.74</a:t>
                      </a:r>
                    </a:p>
                    <a:p>
                      <a:pPr marL="0" marR="0" lvl="0" indent="0" algn="ctr" defTabSz="914400" rtl="0" eaLnBrk="1" fontAlgn="base" latinLnBrk="0" hangingPunct="1">
                        <a:lnSpc>
                          <a:spcPct val="100000"/>
                        </a:lnSpc>
                        <a:spcBef>
                          <a:spcPct val="0"/>
                        </a:spcBef>
                        <a:spcAft>
                          <a:spcPct val="0"/>
                        </a:spcAft>
                        <a:buClr>
                          <a:srgbClr val="4D917C"/>
                        </a:buClr>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txBody>
                  <a:tcPr marL="45720" marR="4572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321">
                <a:tc>
                  <a:txBody>
                    <a:bodyPr/>
                    <a:lstStyle/>
                    <a:p>
                      <a:pPr marL="0" marR="0" lvl="0" indent="0" algn="l" defTabSz="914400" rtl="0" eaLnBrk="1" fontAlgn="base" latinLnBrk="0" hangingPunct="1">
                        <a:lnSpc>
                          <a:spcPct val="100000"/>
                        </a:lnSpc>
                        <a:spcBef>
                          <a:spcPct val="0"/>
                        </a:spcBef>
                        <a:spcAft>
                          <a:spcPct val="0"/>
                        </a:spcAft>
                        <a:buClr>
                          <a:srgbClr val="4D917C"/>
                        </a:buClr>
                        <a:buSzTx/>
                        <a:buFontTx/>
                        <a:buNone/>
                        <a:tabLst/>
                      </a:pPr>
                      <a:r>
                        <a:rPr kumimoji="0" lang="en-US" sz="2400" b="1" i="0" u="none" strike="noStrike" kern="1200" cap="none" normalizeH="0" baseline="0" dirty="0">
                          <a:ln>
                            <a:noFill/>
                          </a:ln>
                          <a:solidFill>
                            <a:schemeClr val="tx1">
                              <a:lumMod val="75000"/>
                              <a:lumOff val="25000"/>
                            </a:schemeClr>
                          </a:solidFill>
                          <a:effectLst/>
                          <a:latin typeface="Calibri" pitchFamily="34" charset="0"/>
                          <a:ea typeface="+mn-ea"/>
                          <a:cs typeface="Calibri" pitchFamily="34" charset="0"/>
                        </a:rPr>
                        <a:t>Humana Group Medicare HMO </a:t>
                      </a:r>
                      <a:r>
                        <a:rPr kumimoji="0" lang="en-US" sz="2400" b="0" i="0" u="none" strike="noStrike" kern="1200" cap="none" normalizeH="0" baseline="0" dirty="0">
                          <a:ln>
                            <a:noFill/>
                          </a:ln>
                          <a:solidFill>
                            <a:schemeClr val="tx1"/>
                          </a:solidFill>
                          <a:effectLst/>
                          <a:latin typeface="Calibri" pitchFamily="34" charset="0"/>
                          <a:ea typeface="+mn-ea"/>
                          <a:cs typeface="Calibri" pitchFamily="34" charset="0"/>
                        </a:rPr>
                        <a:t>with Part D Pharmacy</a:t>
                      </a:r>
                    </a:p>
                  </a:txBody>
                  <a:tcPr marL="45720" marR="4572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4D917C"/>
                        </a:buClr>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$189.49</a:t>
                      </a:r>
                      <a:endParaRPr kumimoji="0" lang="en-US" sz="2400" b="0" i="0" u="none" strike="noStrike" cap="none" normalizeH="0" baseline="30000" dirty="0">
                        <a:ln>
                          <a:noFill/>
                        </a:ln>
                        <a:solidFill>
                          <a:schemeClr val="tx1"/>
                        </a:solidFill>
                        <a:effectLst/>
                        <a:latin typeface="Calibri" pitchFamily="34" charset="0"/>
                        <a:cs typeface="Calibri" pitchFamily="34" charset="0"/>
                      </a:endParaRPr>
                    </a:p>
                  </a:txBody>
                  <a:tcPr marL="45720" marR="4572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3724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304800" y="152400"/>
            <a:ext cx="8839200" cy="1325563"/>
          </a:xfrm>
        </p:spPr>
        <p:txBody>
          <a:bodyPr>
            <a:normAutofit/>
          </a:bodyPr>
          <a:lstStyle/>
          <a:p>
            <a:pPr algn="ctr"/>
            <a:r>
              <a:rPr lang="en-US" b="1" dirty="0">
                <a:solidFill>
                  <a:schemeClr val="tx2"/>
                </a:solidFill>
                <a:latin typeface="+mn-lt"/>
                <a:cs typeface="Times New Roman" panose="02020603050405020304" pitchFamily="18" charset="0"/>
              </a:rPr>
              <a:t>AGE 65 &amp; OVER PREMIUMS</a:t>
            </a:r>
          </a:p>
        </p:txBody>
      </p:sp>
      <p:sp>
        <p:nvSpPr>
          <p:cNvPr id="2" name="Content Placeholder 1"/>
          <p:cNvSpPr>
            <a:spLocks noGrp="1"/>
          </p:cNvSpPr>
          <p:nvPr>
            <p:ph idx="4294967295"/>
          </p:nvPr>
        </p:nvSpPr>
        <p:spPr>
          <a:xfrm>
            <a:off x="533400" y="1897062"/>
            <a:ext cx="6477000" cy="4351338"/>
          </a:xfrm>
        </p:spPr>
        <p:txBody>
          <a:bodyPr>
            <a:normAutofit/>
          </a:bodyPr>
          <a:lstStyle/>
          <a:p>
            <a:pPr marL="0" indent="0">
              <a:buNone/>
            </a:pPr>
            <a:r>
              <a:rPr lang="en-US" b="1" dirty="0"/>
              <a:t>You will have 2 premiums</a:t>
            </a:r>
          </a:p>
          <a:p>
            <a:pPr marL="971550" lvl="1" indent="-514350">
              <a:buFont typeface="+mj-lt"/>
              <a:buAutoNum type="arabicPeriod"/>
            </a:pPr>
            <a:r>
              <a:rPr lang="en-US" sz="2600" dirty="0"/>
              <a:t>CTPF health insurance plan (includes Medicare D)</a:t>
            </a:r>
          </a:p>
          <a:p>
            <a:pPr marL="971550" lvl="1" indent="-514350">
              <a:buFont typeface="+mj-lt"/>
              <a:buAutoNum type="arabicPeriod"/>
            </a:pPr>
            <a:r>
              <a:rPr lang="en-US" sz="2600" dirty="0"/>
              <a:t>Medicare A &amp; B</a:t>
            </a:r>
          </a:p>
          <a:p>
            <a:pPr marL="457200" lvl="1" indent="0">
              <a:buNone/>
            </a:pPr>
            <a:endParaRPr lang="en-US" sz="2600" dirty="0"/>
          </a:p>
          <a:p>
            <a:pPr marL="0" indent="0">
              <a:buNone/>
            </a:pPr>
            <a:r>
              <a:rPr lang="en-US" b="1" dirty="0"/>
              <a:t>You will have 2 subsidies</a:t>
            </a:r>
          </a:p>
          <a:p>
            <a:pPr marL="971550" lvl="1" indent="-514350">
              <a:buFont typeface="+mj-lt"/>
              <a:buAutoNum type="arabicPeriod"/>
            </a:pPr>
            <a:r>
              <a:rPr lang="en-US" sz="2600" dirty="0"/>
              <a:t>CTPF health insurance plan (includes Medicare D</a:t>
            </a:r>
          </a:p>
          <a:p>
            <a:pPr marL="971550" lvl="1" indent="-514350">
              <a:buFont typeface="+mj-lt"/>
              <a:buAutoNum type="arabicPeriod"/>
            </a:pPr>
            <a:r>
              <a:rPr lang="en-US" sz="2600" dirty="0"/>
              <a:t>Medicare Part B</a:t>
            </a:r>
          </a:p>
        </p:txBody>
      </p:sp>
      <p:sp>
        <p:nvSpPr>
          <p:cNvPr id="9"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r>
              <a:rPr lang="en-US" sz="1600" b="1" dirty="0">
                <a:solidFill>
                  <a:schemeClr val="bg1"/>
                </a:solidFill>
                <a:latin typeface="Calibri" pitchFamily="34" charset="0"/>
              </a:rPr>
              <a:t>41</a:t>
            </a:r>
          </a:p>
        </p:txBody>
      </p:sp>
      <p:cxnSp>
        <p:nvCxnSpPr>
          <p:cNvPr id="13" name="Straight Connector 12"/>
          <p:cNvCxnSpPr/>
          <p:nvPr/>
        </p:nvCxnSpPr>
        <p:spPr>
          <a:xfrm>
            <a:off x="533400" y="3733800"/>
            <a:ext cx="6858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rotWithShape="1">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31590" b="73536" l="35780" r="60000"/>
                    </a14:imgEffect>
                  </a14:imgLayer>
                </a14:imgProps>
              </a:ext>
              <a:ext uri="{28A0092B-C50C-407E-A947-70E740481C1C}">
                <a14:useLocalDpi xmlns:a14="http://schemas.microsoft.com/office/drawing/2010/main" val="0"/>
              </a:ext>
            </a:extLst>
          </a:blip>
          <a:srcRect l="35023" t="31103" r="48233" b="25381"/>
          <a:stretch/>
        </p:blipFill>
        <p:spPr bwMode="auto">
          <a:xfrm>
            <a:off x="6655045" y="1856600"/>
            <a:ext cx="2488955" cy="378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16AF2F3-25B2-4BB2-ACDD-6440E37D8C73}" type="slidenum">
              <a:rPr lang="en-US" smtClean="0"/>
              <a:t>35</a:t>
            </a:fld>
            <a:endParaRPr lang="en-US" dirty="0"/>
          </a:p>
        </p:txBody>
      </p:sp>
    </p:spTree>
    <p:extLst>
      <p:ext uri="{BB962C8B-B14F-4D97-AF65-F5344CB8AC3E}">
        <p14:creationId xmlns:p14="http://schemas.microsoft.com/office/powerpoint/2010/main" val="215617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304800" y="152400"/>
            <a:ext cx="8839200" cy="1325563"/>
          </a:xfrm>
        </p:spPr>
        <p:txBody>
          <a:bodyPr>
            <a:normAutofit/>
          </a:bodyPr>
          <a:lstStyle/>
          <a:p>
            <a:pPr algn="ctr"/>
            <a:r>
              <a:rPr lang="en-US" b="1" dirty="0">
                <a:solidFill>
                  <a:schemeClr val="tx2"/>
                </a:solidFill>
                <a:latin typeface="+mn-lt"/>
                <a:cs typeface="Times New Roman" panose="02020603050405020304" pitchFamily="18" charset="0"/>
              </a:rPr>
              <a:t>COUPLE COVERAGE</a:t>
            </a:r>
          </a:p>
        </p:txBody>
      </p:sp>
      <p:sp>
        <p:nvSpPr>
          <p:cNvPr id="2" name="Content Placeholder 1"/>
          <p:cNvSpPr>
            <a:spLocks noGrp="1"/>
          </p:cNvSpPr>
          <p:nvPr>
            <p:ph idx="4294967295"/>
          </p:nvPr>
        </p:nvSpPr>
        <p:spPr>
          <a:xfrm>
            <a:off x="533399" y="1551794"/>
            <a:ext cx="7924801" cy="4696606"/>
          </a:xfrm>
        </p:spPr>
        <p:txBody>
          <a:bodyPr>
            <a:normAutofit lnSpcReduction="10000"/>
          </a:bodyPr>
          <a:lstStyle/>
          <a:p>
            <a:pPr marL="0" indent="0">
              <a:buNone/>
            </a:pPr>
            <a:r>
              <a:rPr lang="en-US" b="1" dirty="0">
                <a:solidFill>
                  <a:srgbClr val="3F768A"/>
                </a:solidFill>
              </a:rPr>
              <a:t>Want CTPF Coverage for You and Your Spouse?</a:t>
            </a:r>
          </a:p>
          <a:p>
            <a:pPr marL="0" indent="0">
              <a:buNone/>
            </a:pPr>
            <a:r>
              <a:rPr lang="en-US" b="1" dirty="0"/>
              <a:t>Both Medicare Eligible:</a:t>
            </a:r>
          </a:p>
          <a:p>
            <a:pPr>
              <a:buFont typeface="Wingdings" panose="05000000000000000000" pitchFamily="2" charset="2"/>
              <a:buChar char="§"/>
            </a:pPr>
            <a:r>
              <a:rPr lang="en-US" dirty="0"/>
              <a:t>Both member and spouse must enroll in the </a:t>
            </a:r>
            <a:r>
              <a:rPr lang="en-US" b="1" u="sng" dirty="0"/>
              <a:t>same </a:t>
            </a:r>
            <a:r>
              <a:rPr lang="en-US" dirty="0"/>
              <a:t>CTPF Medicare health insurance plan</a:t>
            </a:r>
            <a:endParaRPr lang="en-US" sz="2600" dirty="0"/>
          </a:p>
          <a:p>
            <a:pPr marL="0" indent="0">
              <a:buNone/>
            </a:pPr>
            <a:endParaRPr lang="en-US" sz="1600" b="1" dirty="0"/>
          </a:p>
          <a:p>
            <a:pPr marL="0" indent="0">
              <a:buNone/>
            </a:pPr>
            <a:r>
              <a:rPr lang="en-US" b="1" dirty="0"/>
              <a:t>One Non-Medicare and One Medicare Eligible:</a:t>
            </a:r>
          </a:p>
          <a:p>
            <a:pPr>
              <a:buFont typeface="Wingdings" panose="05000000000000000000" pitchFamily="2" charset="2"/>
              <a:buChar char="§"/>
            </a:pPr>
            <a:r>
              <a:rPr lang="en-US" dirty="0"/>
              <a:t>Both member and spouse must enroll in a </a:t>
            </a:r>
            <a:r>
              <a:rPr lang="en-US" b="1" u="sng" dirty="0"/>
              <a:t>corresponding</a:t>
            </a:r>
            <a:r>
              <a:rPr lang="en-US" dirty="0"/>
              <a:t> Medicare health insurance plan </a:t>
            </a:r>
          </a:p>
          <a:p>
            <a:pPr marL="0" indent="0">
              <a:buNone/>
            </a:pPr>
            <a:endParaRPr lang="en-US" sz="2600" dirty="0"/>
          </a:p>
          <a:p>
            <a:pPr marL="0" indent="0">
              <a:buNone/>
            </a:pPr>
            <a:r>
              <a:rPr lang="en-US" sz="2600" dirty="0"/>
              <a:t>Each family member must complete a separate application</a:t>
            </a:r>
          </a:p>
        </p:txBody>
      </p:sp>
      <p:sp>
        <p:nvSpPr>
          <p:cNvPr id="9"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r>
              <a:rPr lang="en-US" sz="1600" b="1" dirty="0">
                <a:solidFill>
                  <a:schemeClr val="bg1"/>
                </a:solidFill>
                <a:latin typeface="Calibri" pitchFamily="34" charset="0"/>
              </a:rPr>
              <a:t>41</a:t>
            </a:r>
          </a:p>
        </p:txBody>
      </p:sp>
      <p:cxnSp>
        <p:nvCxnSpPr>
          <p:cNvPr id="13" name="Straight Connector 12"/>
          <p:cNvCxnSpPr>
            <a:cxnSpLocks/>
          </p:cNvCxnSpPr>
          <p:nvPr/>
        </p:nvCxnSpPr>
        <p:spPr>
          <a:xfrm>
            <a:off x="533399" y="3441510"/>
            <a:ext cx="792480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16AF2F3-25B2-4BB2-ACDD-6440E37D8C73}" type="slidenum">
              <a:rPr lang="en-US" smtClean="0"/>
              <a:t>36</a:t>
            </a:fld>
            <a:endParaRPr lang="en-US" dirty="0"/>
          </a:p>
        </p:txBody>
      </p:sp>
      <p:pic>
        <p:nvPicPr>
          <p:cNvPr id="5" name="Graphic 4" descr="Wedding rings outline">
            <a:extLst>
              <a:ext uri="{FF2B5EF4-FFF2-40B4-BE49-F238E27FC236}">
                <a16:creationId xmlns:a16="http://schemas.microsoft.com/office/drawing/2014/main" id="{6C1D7593-5C66-4BF7-A50A-AA16D3CFD6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5200" y="5004594"/>
            <a:ext cx="1371600" cy="1371600"/>
          </a:xfrm>
          <a:prstGeom prst="rect">
            <a:avLst/>
          </a:prstGeom>
        </p:spPr>
      </p:pic>
    </p:spTree>
    <p:extLst>
      <p:ext uri="{BB962C8B-B14F-4D97-AF65-F5344CB8AC3E}">
        <p14:creationId xmlns:p14="http://schemas.microsoft.com/office/powerpoint/2010/main" val="135462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737361"/>
            <a:ext cx="5105400" cy="3375283"/>
          </a:xfrm>
          <a:prstGeom prst="rect">
            <a:avLst/>
          </a:prstGeom>
        </p:spPr>
        <p:txBody>
          <a:bodyPr wrap="square">
            <a:spAutoFit/>
          </a:bodyPr>
          <a:lstStyle/>
          <a:p>
            <a:pPr marL="287338" indent="-287338">
              <a:spcBef>
                <a:spcPts val="0"/>
              </a:spcBef>
              <a:spcAft>
                <a:spcPts val="1000"/>
              </a:spcAft>
              <a:buClr>
                <a:schemeClr val="tx2"/>
              </a:buClr>
              <a:buFont typeface="Wingdings" panose="05000000000000000000" pitchFamily="2" charset="2"/>
              <a:buChar char="§"/>
            </a:pPr>
            <a:r>
              <a:rPr lang="en-US" sz="2400" dirty="0">
                <a:latin typeface="+mj-lt"/>
              </a:rPr>
              <a:t>CTPF does </a:t>
            </a:r>
            <a:r>
              <a:rPr lang="en-US" sz="2400" b="1" dirty="0">
                <a:latin typeface="+mj-lt"/>
              </a:rPr>
              <a:t>not</a:t>
            </a:r>
            <a:r>
              <a:rPr lang="en-US" sz="2400" dirty="0">
                <a:latin typeface="+mj-lt"/>
              </a:rPr>
              <a:t> offer vision or dental insurance</a:t>
            </a:r>
          </a:p>
          <a:p>
            <a:pPr marL="287338" indent="-287338">
              <a:spcBef>
                <a:spcPts val="0"/>
              </a:spcBef>
              <a:spcAft>
                <a:spcPts val="1000"/>
              </a:spcAft>
              <a:buClr>
                <a:schemeClr val="tx2"/>
              </a:buClr>
              <a:buFont typeface="Wingdings" panose="05000000000000000000" pitchFamily="2" charset="2"/>
              <a:buChar char="§"/>
            </a:pPr>
            <a:r>
              <a:rPr lang="en-US" sz="2400" dirty="0">
                <a:latin typeface="+mj-lt"/>
              </a:rPr>
              <a:t>Vision and Dental plans may be available through:</a:t>
            </a:r>
            <a:endParaRPr lang="en-US" sz="2000" dirty="0">
              <a:latin typeface="+mj-lt"/>
            </a:endParaRPr>
          </a:p>
          <a:p>
            <a:pPr marL="914400" lvl="1" indent="-222250">
              <a:spcBef>
                <a:spcPts val="0"/>
              </a:spcBef>
              <a:spcAft>
                <a:spcPts val="1000"/>
              </a:spcAft>
              <a:buClr>
                <a:srgbClr val="034D24"/>
              </a:buClr>
              <a:buFont typeface="Courier New" panose="02070309020205020404" pitchFamily="49" charset="0"/>
              <a:buChar char="o"/>
            </a:pPr>
            <a:r>
              <a:rPr lang="en-US" sz="2000" dirty="0">
                <a:latin typeface="+mj-lt"/>
              </a:rPr>
              <a:t>Retired Teachers Association of Chicago (RTAC)</a:t>
            </a:r>
          </a:p>
          <a:p>
            <a:pPr marL="914400" lvl="1" indent="-222250">
              <a:spcBef>
                <a:spcPts val="0"/>
              </a:spcBef>
              <a:spcAft>
                <a:spcPts val="1000"/>
              </a:spcAft>
              <a:buClr>
                <a:srgbClr val="034D24"/>
              </a:buClr>
              <a:buFont typeface="Courier New" panose="02070309020205020404" pitchFamily="49" charset="0"/>
              <a:buChar char="o"/>
            </a:pPr>
            <a:r>
              <a:rPr lang="en-US" sz="2000" dirty="0">
                <a:latin typeface="+mj-lt"/>
              </a:rPr>
              <a:t>Purchased independently</a:t>
            </a:r>
          </a:p>
          <a:p>
            <a:pPr>
              <a:spcBef>
                <a:spcPts val="0"/>
              </a:spcBef>
              <a:spcAft>
                <a:spcPts val="1000"/>
              </a:spcAft>
              <a:buClr>
                <a:srgbClr val="034D24"/>
              </a:buClr>
            </a:pPr>
            <a:endParaRPr lang="en-US" sz="2400" dirty="0">
              <a:latin typeface="+mj-lt"/>
            </a:endParaRPr>
          </a:p>
        </p:txBody>
      </p:sp>
      <p:sp>
        <p:nvSpPr>
          <p:cNvPr id="3" name="Rectangle 2"/>
          <p:cNvSpPr/>
          <p:nvPr/>
        </p:nvSpPr>
        <p:spPr>
          <a:xfrm>
            <a:off x="914400" y="530352"/>
            <a:ext cx="7001404" cy="701731"/>
          </a:xfrm>
          <a:prstGeom prst="rect">
            <a:avLst/>
          </a:prstGeom>
        </p:spPr>
        <p:txBody>
          <a:bodyPr wrap="none">
            <a:spAutoFit/>
          </a:bodyPr>
          <a:lstStyle/>
          <a:p>
            <a:pPr algn="ctr">
              <a:lnSpc>
                <a:spcPct val="90000"/>
              </a:lnSpc>
            </a:pPr>
            <a:r>
              <a:rPr lang="en-US" sz="4400" b="1" dirty="0">
                <a:solidFill>
                  <a:schemeClr val="tx2"/>
                </a:solidFill>
                <a:latin typeface="+mj-lt"/>
                <a:cs typeface="Times New Roman" panose="02020603050405020304" pitchFamily="18" charset="0"/>
              </a:rPr>
              <a:t>VISION &amp; DENTAL COVERAGE</a:t>
            </a:r>
          </a:p>
        </p:txBody>
      </p:sp>
      <p:pic>
        <p:nvPicPr>
          <p:cNvPr id="6" name="Picture 5"/>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9687"/>
          <a:stretch/>
        </p:blipFill>
        <p:spPr>
          <a:xfrm flipH="1">
            <a:off x="6111346" y="1752601"/>
            <a:ext cx="3032654" cy="4313108"/>
          </a:xfrm>
          <a:prstGeom prst="rect">
            <a:avLst/>
          </a:prstGeom>
        </p:spPr>
      </p:pic>
      <p:pic>
        <p:nvPicPr>
          <p:cNvPr id="20482" name="Picture 2" descr="Image result for eye doctor icon"/>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99720" y="411480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16AF2F3-25B2-4BB2-ACDD-6440E37D8C73}" type="slidenum">
              <a:rPr lang="en-US" smtClean="0"/>
              <a:t>37</a:t>
            </a:fld>
            <a:endParaRPr lang="en-US" dirty="0"/>
          </a:p>
        </p:txBody>
      </p:sp>
      <p:sp>
        <p:nvSpPr>
          <p:cNvPr id="8" name="TextBox 7">
            <a:extLst>
              <a:ext uri="{FF2B5EF4-FFF2-40B4-BE49-F238E27FC236}">
                <a16:creationId xmlns:a16="http://schemas.microsoft.com/office/drawing/2014/main" id="{D6B0F9EE-33EE-499A-9993-1A48733B7888}"/>
              </a:ext>
            </a:extLst>
          </p:cNvPr>
          <p:cNvSpPr txBox="1"/>
          <p:nvPr/>
        </p:nvSpPr>
        <p:spPr>
          <a:xfrm>
            <a:off x="304800" y="5840620"/>
            <a:ext cx="5105400" cy="646331"/>
          </a:xfrm>
          <a:prstGeom prst="rect">
            <a:avLst/>
          </a:prstGeom>
          <a:noFill/>
        </p:spPr>
        <p:txBody>
          <a:bodyPr wrap="square">
            <a:spAutoFit/>
          </a:bodyPr>
          <a:lstStyle/>
          <a:p>
            <a:pPr lvl="1">
              <a:spcBef>
                <a:spcPct val="0"/>
              </a:spcBef>
              <a:spcAft>
                <a:spcPts val="1200"/>
              </a:spcAft>
              <a:buClr>
                <a:srgbClr val="046C33"/>
              </a:buClr>
              <a:buSzPct val="95000"/>
            </a:pPr>
            <a:r>
              <a:rPr lang="en-US" altLang="en-US" sz="1800" b="1" i="1" dirty="0">
                <a:solidFill>
                  <a:schemeClr val="tx1">
                    <a:lumMod val="50000"/>
                    <a:lumOff val="50000"/>
                  </a:schemeClr>
                </a:solidFill>
              </a:rPr>
              <a:t>Contact information on page 42 of 2022 Health Insurance Handbook </a:t>
            </a:r>
          </a:p>
        </p:txBody>
      </p:sp>
    </p:spTree>
    <p:extLst>
      <p:ext uri="{BB962C8B-B14F-4D97-AF65-F5344CB8AC3E}">
        <p14:creationId xmlns:p14="http://schemas.microsoft.com/office/powerpoint/2010/main" val="641127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1325563"/>
          </a:xfrm>
        </p:spPr>
        <p:txBody>
          <a:bodyPr>
            <a:normAutofit/>
          </a:bodyPr>
          <a:lstStyle/>
          <a:p>
            <a:pPr algn="ctr" fontAlgn="base">
              <a:spcAft>
                <a:spcPct val="0"/>
              </a:spcAft>
            </a:pPr>
            <a:r>
              <a:rPr lang="en-US" b="1" dirty="0">
                <a:solidFill>
                  <a:schemeClr val="tx2"/>
                </a:solidFill>
                <a:ea typeface="+mn-ea"/>
                <a:cs typeface="Times New Roman" panose="02020603050405020304" pitchFamily="18" charset="0"/>
              </a:rPr>
              <a:t>ILLUSTRATIVE COST COMPARISON</a:t>
            </a:r>
            <a:br>
              <a:rPr lang="en-US" b="1" dirty="0">
                <a:solidFill>
                  <a:schemeClr val="tx2"/>
                </a:solidFill>
                <a:ea typeface="+mn-ea"/>
                <a:cs typeface="Times New Roman" panose="02020603050405020304" pitchFamily="18" charset="0"/>
              </a:rPr>
            </a:br>
            <a:r>
              <a:rPr lang="en-US" sz="2200" b="1" i="1" dirty="0">
                <a:solidFill>
                  <a:schemeClr val="tx2"/>
                </a:solidFill>
                <a:ea typeface="+mn-ea"/>
                <a:cs typeface="Times New Roman" panose="02020603050405020304" pitchFamily="18" charset="0"/>
              </a:rPr>
              <a:t>(Does not reflect premium for Medicare Part A)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7500380"/>
              </p:ext>
            </p:extLst>
          </p:nvPr>
        </p:nvGraphicFramePr>
        <p:xfrm>
          <a:off x="152400" y="1686560"/>
          <a:ext cx="8839200" cy="4180840"/>
        </p:xfrm>
        <a:graphic>
          <a:graphicData uri="http://schemas.openxmlformats.org/drawingml/2006/table">
            <a:tbl>
              <a:tblPr firstRow="1" bandRow="1">
                <a:tableStyleId>{7DF18680-E054-41AD-8BC1-D1AEF772440D}</a:tableStyleId>
              </a:tblPr>
              <a:tblGrid>
                <a:gridCol w="2286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569720">
                  <a:extLst>
                    <a:ext uri="{9D8B030D-6E8A-4147-A177-3AD203B41FA5}">
                      <a16:colId xmlns:a16="http://schemas.microsoft.com/office/drawing/2014/main" val="20002"/>
                    </a:ext>
                  </a:extLst>
                </a:gridCol>
                <a:gridCol w="193548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914400">
                <a:tc>
                  <a:txBody>
                    <a:bodyPr/>
                    <a:lstStyle/>
                    <a:p>
                      <a:pPr algn="ctr"/>
                      <a:endParaRPr lang="en-US" dirty="0"/>
                    </a:p>
                  </a:txBody>
                  <a:tcPr>
                    <a:solidFill>
                      <a:schemeClr val="accent5">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Pre 65</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a:t>CPS COBRA</a:t>
                      </a:r>
                      <a:r>
                        <a:rPr lang="en-US" baseline="0" dirty="0"/>
                        <a:t> HMO</a:t>
                      </a:r>
                      <a:endParaRPr lang="en-US" dirty="0"/>
                    </a:p>
                  </a:txBody>
                  <a:tcPr>
                    <a:solidFill>
                      <a:schemeClr val="accent5">
                        <a:lumMod val="50000"/>
                      </a:schemeClr>
                    </a:solidFill>
                  </a:tcPr>
                </a:tc>
                <a:tc>
                  <a:txBody>
                    <a:bodyPr/>
                    <a:lstStyle/>
                    <a:p>
                      <a:pPr algn="ctr"/>
                      <a:r>
                        <a:rPr lang="en-US" dirty="0"/>
                        <a:t>Pre 65</a:t>
                      </a:r>
                    </a:p>
                    <a:p>
                      <a:pPr algn="ctr"/>
                      <a:r>
                        <a:rPr lang="en-US" dirty="0"/>
                        <a:t>BCBS HMO</a:t>
                      </a:r>
                    </a:p>
                  </a:txBody>
                  <a:tcPr>
                    <a:solidFill>
                      <a:schemeClr val="accent5">
                        <a:lumMod val="50000"/>
                      </a:schemeClr>
                    </a:solidFill>
                  </a:tcPr>
                </a:tc>
                <a:tc>
                  <a:txBody>
                    <a:bodyPr/>
                    <a:lstStyle/>
                    <a:p>
                      <a:pPr algn="ctr"/>
                      <a:r>
                        <a:rPr lang="en-US" dirty="0"/>
                        <a:t>Post 65</a:t>
                      </a:r>
                    </a:p>
                    <a:p>
                      <a:pPr algn="ctr"/>
                      <a:r>
                        <a:rPr lang="en-US" dirty="0"/>
                        <a:t>UHCMA PPO</a:t>
                      </a:r>
                    </a:p>
                  </a:txBody>
                  <a:tcPr>
                    <a:solidFill>
                      <a:schemeClr val="accent5">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Post 65</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a:t>Humana HMO </a:t>
                      </a:r>
                    </a:p>
                    <a:p>
                      <a:pPr algn="ctr"/>
                      <a:endParaRPr lang="en-US" dirty="0"/>
                    </a:p>
                  </a:txBody>
                  <a:tcPr>
                    <a:solidFill>
                      <a:schemeClr val="accent5">
                        <a:lumMod val="50000"/>
                      </a:schemeClr>
                    </a:solidFill>
                  </a:tcPr>
                </a:tc>
                <a:extLst>
                  <a:ext uri="{0D108BD9-81ED-4DB2-BD59-A6C34878D82A}">
                    <a16:rowId xmlns:a16="http://schemas.microsoft.com/office/drawing/2014/main" val="10000"/>
                  </a:ext>
                </a:extLst>
              </a:tr>
              <a:tr h="370840">
                <a:tc>
                  <a:txBody>
                    <a:bodyPr/>
                    <a:lstStyle/>
                    <a:p>
                      <a:r>
                        <a:rPr lang="en-US" sz="1600" b="1" dirty="0"/>
                        <a:t>Monthly</a:t>
                      </a:r>
                      <a:r>
                        <a:rPr lang="en-US" sz="1600" b="1" baseline="0" dirty="0"/>
                        <a:t> Pension Amount</a:t>
                      </a:r>
                      <a:endParaRPr lang="en-US" sz="1600" b="1" dirty="0"/>
                    </a:p>
                  </a:txBody>
                  <a:tcPr/>
                </a:tc>
                <a:tc>
                  <a:txBody>
                    <a:bodyPr/>
                    <a:lstStyle/>
                    <a:p>
                      <a:r>
                        <a:rPr lang="en-US" sz="1600" dirty="0"/>
                        <a:t>$3,000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$3,000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$3,000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$3,000</a:t>
                      </a:r>
                    </a:p>
                  </a:txBody>
                  <a:tcPr anchor="ctr"/>
                </a:tc>
                <a:extLst>
                  <a:ext uri="{0D108BD9-81ED-4DB2-BD59-A6C34878D82A}">
                    <a16:rowId xmlns:a16="http://schemas.microsoft.com/office/drawing/2014/main" val="10001"/>
                  </a:ext>
                </a:extLst>
              </a:tr>
              <a:tr h="640080">
                <a:tc>
                  <a:txBody>
                    <a:bodyPr/>
                    <a:lstStyle/>
                    <a:p>
                      <a:r>
                        <a:rPr lang="en-US" sz="1600" b="1" dirty="0"/>
                        <a:t>Monthly Health</a:t>
                      </a:r>
                      <a:r>
                        <a:rPr lang="en-US" sz="1600" b="1" baseline="0" dirty="0"/>
                        <a:t> Insurance Premium Cost</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a:t>($612.42)*</a:t>
                      </a:r>
                    </a:p>
                  </a:txBody>
                  <a:tcPr anchor="ctr"/>
                </a:tc>
                <a:tc>
                  <a:txBody>
                    <a:bodyPr/>
                    <a:lstStyle/>
                    <a:p>
                      <a:r>
                        <a:rPr lang="en-US" sz="1600" dirty="0"/>
                        <a:t>($988.16)</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($328.74)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($189.49)</a:t>
                      </a:r>
                    </a:p>
                  </a:txBody>
                  <a:tcPr anchor="ctr"/>
                </a:tc>
                <a:extLst>
                  <a:ext uri="{0D108BD9-81ED-4DB2-BD59-A6C34878D82A}">
                    <a16:rowId xmlns:a16="http://schemas.microsoft.com/office/drawing/2014/main" val="10002"/>
                  </a:ext>
                </a:extLst>
              </a:tr>
              <a:tr h="370840">
                <a:tc>
                  <a:txBody>
                    <a:bodyPr/>
                    <a:lstStyle/>
                    <a:p>
                      <a:r>
                        <a:rPr lang="en-US" sz="1600" b="1" dirty="0"/>
                        <a:t>Monthly CTPF Health Insurance Subsidy;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$367.45</a:t>
                      </a:r>
                    </a:p>
                  </a:txBody>
                  <a:tcPr anchor="ctr"/>
                </a:tc>
                <a:tc>
                  <a:txBody>
                    <a:bodyPr/>
                    <a:lstStyle/>
                    <a:p>
                      <a:r>
                        <a:rPr lang="en-US" sz="1600" dirty="0"/>
                        <a:t>$592.90</a:t>
                      </a:r>
                    </a:p>
                  </a:txBody>
                  <a:tcPr anchor="ctr"/>
                </a:tc>
                <a:tc>
                  <a:txBody>
                    <a:bodyPr/>
                    <a:lstStyle/>
                    <a:p>
                      <a:r>
                        <a:rPr lang="en-US" sz="1600" dirty="0"/>
                        <a:t>$197.24</a:t>
                      </a:r>
                    </a:p>
                  </a:txBody>
                  <a:tcPr anchor="ctr"/>
                </a:tc>
                <a:tc>
                  <a:txBody>
                    <a:bodyPr/>
                    <a:lstStyle/>
                    <a:p>
                      <a:r>
                        <a:rPr lang="en-US" sz="1600" dirty="0"/>
                        <a:t>$113.69</a:t>
                      </a:r>
                    </a:p>
                  </a:txBody>
                  <a:tcPr anchor="ctr"/>
                </a:tc>
                <a:extLst>
                  <a:ext uri="{0D108BD9-81ED-4DB2-BD59-A6C34878D82A}">
                    <a16:rowId xmlns:a16="http://schemas.microsoft.com/office/drawing/2014/main" val="10003"/>
                  </a:ext>
                </a:extLst>
              </a:tr>
              <a:tr h="370840">
                <a:tc>
                  <a:txBody>
                    <a:bodyPr/>
                    <a:lstStyle/>
                    <a:p>
                      <a:r>
                        <a:rPr lang="en-US" sz="1600" b="1" i="1" dirty="0"/>
                        <a:t>Medicare B Premiums*</a:t>
                      </a:r>
                    </a:p>
                  </a:txBody>
                  <a:tcPr/>
                </a:tc>
                <a:tc>
                  <a:txBody>
                    <a:bodyPr/>
                    <a:lstStyle/>
                    <a:p>
                      <a:r>
                        <a:rPr lang="en-US" sz="1600" dirty="0"/>
                        <a:t>N/A</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N/A</a:t>
                      </a:r>
                    </a:p>
                  </a:txBody>
                  <a:tcPr anchor="ctr"/>
                </a:tc>
                <a:tc>
                  <a:txBody>
                    <a:bodyPr/>
                    <a:lstStyle/>
                    <a:p>
                      <a:r>
                        <a:rPr lang="en-US" sz="1600" i="1" dirty="0"/>
                        <a:t>($170.10)*</a:t>
                      </a:r>
                    </a:p>
                  </a:txBody>
                  <a:tcPr anchor="ctr"/>
                </a:tc>
                <a:tc>
                  <a:txBody>
                    <a:bodyPr/>
                    <a:lstStyle/>
                    <a:p>
                      <a:r>
                        <a:rPr lang="en-US" sz="1600" i="1" dirty="0"/>
                        <a:t>($170.10)*</a:t>
                      </a:r>
                    </a:p>
                  </a:txBody>
                  <a:tcPr anchor="ctr"/>
                </a:tc>
                <a:extLst>
                  <a:ext uri="{0D108BD9-81ED-4DB2-BD59-A6C34878D82A}">
                    <a16:rowId xmlns:a16="http://schemas.microsoft.com/office/drawing/2014/main" val="10004"/>
                  </a:ext>
                </a:extLst>
              </a:tr>
              <a:tr h="548640">
                <a:tc>
                  <a:txBody>
                    <a:bodyPr/>
                    <a:lstStyle/>
                    <a:p>
                      <a:r>
                        <a:rPr lang="en-US" sz="1600" b="1" dirty="0"/>
                        <a:t>Medicare B Subsidy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N/A</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N/A</a:t>
                      </a:r>
                    </a:p>
                  </a:txBody>
                  <a:tcPr anchor="ctr"/>
                </a:tc>
                <a:tc>
                  <a:txBody>
                    <a:bodyPr/>
                    <a:lstStyle/>
                    <a:p>
                      <a:r>
                        <a:rPr lang="en-US" sz="1600" dirty="0"/>
                        <a:t>$100.26</a:t>
                      </a:r>
                    </a:p>
                  </a:txBody>
                  <a:tcPr anchor="ctr"/>
                </a:tc>
                <a:tc>
                  <a:txBody>
                    <a:bodyPr/>
                    <a:lstStyle/>
                    <a:p>
                      <a:r>
                        <a:rPr lang="en-US" sz="1600" dirty="0"/>
                        <a:t>$100.26</a:t>
                      </a:r>
                    </a:p>
                  </a:txBody>
                  <a:tcPr anchor="ctr"/>
                </a:tc>
                <a:extLst>
                  <a:ext uri="{0D108BD9-81ED-4DB2-BD59-A6C34878D82A}">
                    <a16:rowId xmlns:a16="http://schemas.microsoft.com/office/drawing/2014/main" val="10005"/>
                  </a:ext>
                </a:extLst>
              </a:tr>
              <a:tr h="548640">
                <a:tc>
                  <a:txBody>
                    <a:bodyPr/>
                    <a:lstStyle/>
                    <a:p>
                      <a:r>
                        <a:rPr lang="en-US" sz="1600" b="1" dirty="0"/>
                        <a:t>Net Monthly Pension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$3,367.45</a:t>
                      </a:r>
                      <a:endParaRPr lang="en-US" sz="1600" dirty="0"/>
                    </a:p>
                  </a:txBody>
                  <a:tcPr anchor="ctr"/>
                </a:tc>
                <a:tc>
                  <a:txBody>
                    <a:bodyPr/>
                    <a:lstStyle/>
                    <a:p>
                      <a:r>
                        <a:rPr lang="en-US" sz="1600" b="1" dirty="0"/>
                        <a:t>$2,604.74</a:t>
                      </a:r>
                    </a:p>
                  </a:txBody>
                  <a:tcPr anchor="ctr"/>
                </a:tc>
                <a:tc>
                  <a:txBody>
                    <a:bodyPr/>
                    <a:lstStyle/>
                    <a:p>
                      <a:r>
                        <a:rPr lang="en-US" sz="1600" b="1" dirty="0"/>
                        <a:t>$2,968.76</a:t>
                      </a:r>
                    </a:p>
                  </a:txBody>
                  <a:tcPr anchor="ctr"/>
                </a:tc>
                <a:tc>
                  <a:txBody>
                    <a:bodyPr/>
                    <a:lstStyle/>
                    <a:p>
                      <a:r>
                        <a:rPr lang="en-US" sz="1600" b="1" dirty="0"/>
                        <a:t>$3,024.46</a:t>
                      </a:r>
                    </a:p>
                  </a:txBody>
                  <a:tcPr anchor="ctr"/>
                </a:tc>
                <a:extLst>
                  <a:ext uri="{0D108BD9-81ED-4DB2-BD59-A6C34878D82A}">
                    <a16:rowId xmlns:a16="http://schemas.microsoft.com/office/drawing/2014/main" val="10006"/>
                  </a:ext>
                </a:extLst>
              </a:tr>
            </a:tbl>
          </a:graphicData>
        </a:graphic>
      </p:graphicFrame>
      <p:sp>
        <p:nvSpPr>
          <p:cNvPr id="5" name="TextBox 4"/>
          <p:cNvSpPr txBox="1"/>
          <p:nvPr/>
        </p:nvSpPr>
        <p:spPr>
          <a:xfrm>
            <a:off x="152400" y="6188680"/>
            <a:ext cx="8839200" cy="600164"/>
          </a:xfrm>
          <a:prstGeom prst="rect">
            <a:avLst/>
          </a:prstGeom>
          <a:noFill/>
        </p:spPr>
        <p:txBody>
          <a:bodyPr wrap="square" rtlCol="0">
            <a:spAutoFit/>
          </a:bodyPr>
          <a:lstStyle/>
          <a:p>
            <a:r>
              <a:rPr lang="en-US" sz="1100" dirty="0"/>
              <a:t>Note: Illustration only. Does not reflect AAI, Federal taxes or other additions or withholdings. CTPF subsidies can change at anytime.</a:t>
            </a:r>
          </a:p>
          <a:p>
            <a:endParaRPr lang="en-US" sz="1100" dirty="0"/>
          </a:p>
          <a:p>
            <a:r>
              <a:rPr lang="en-US" sz="1100" dirty="0"/>
              <a:t>* Amount not part of calculations above </a:t>
            </a:r>
          </a:p>
        </p:txBody>
      </p:sp>
      <p:sp>
        <p:nvSpPr>
          <p:cNvPr id="3" name="Slide Number Placeholder 2"/>
          <p:cNvSpPr>
            <a:spLocks noGrp="1"/>
          </p:cNvSpPr>
          <p:nvPr>
            <p:ph type="sldNum" sz="quarter" idx="12"/>
          </p:nvPr>
        </p:nvSpPr>
        <p:spPr/>
        <p:txBody>
          <a:bodyPr/>
          <a:lstStyle/>
          <a:p>
            <a:fld id="{616AF2F3-25B2-4BB2-ACDD-6440E37D8C73}" type="slidenum">
              <a:rPr lang="en-US" smtClean="0"/>
              <a:t>38</a:t>
            </a:fld>
            <a:endParaRPr lang="en-US" dirty="0"/>
          </a:p>
        </p:txBody>
      </p:sp>
      <p:pic>
        <p:nvPicPr>
          <p:cNvPr id="6" name="Picture 2">
            <a:extLst>
              <a:ext uri="{FF2B5EF4-FFF2-40B4-BE49-F238E27FC236}">
                <a16:creationId xmlns:a16="http://schemas.microsoft.com/office/drawing/2014/main" id="{8D9B691D-D697-4BA3-8588-3C85A42FB917}"/>
              </a:ext>
            </a:extLst>
          </p:cNvPr>
          <p:cNvPicPr>
            <a:picLocks noChangeAspect="1" noChangeArrowheads="1"/>
          </p:cNvPicPr>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31590" b="73536" l="35780" r="60000"/>
                    </a14:imgEffect>
                  </a14:imgLayer>
                </a14:imgProps>
              </a:ext>
              <a:ext uri="{28A0092B-C50C-407E-A947-70E740481C1C}">
                <a14:useLocalDpi xmlns:a14="http://schemas.microsoft.com/office/drawing/2010/main" val="0"/>
              </a:ext>
            </a:extLst>
          </a:blip>
          <a:srcRect l="35884" t="31342" r="38485" b="22849"/>
          <a:stretch/>
        </p:blipFill>
        <p:spPr bwMode="auto">
          <a:xfrm flipH="1">
            <a:off x="914400" y="1828800"/>
            <a:ext cx="593062" cy="61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393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idx="4294967295"/>
          </p:nvPr>
        </p:nvSpPr>
        <p:spPr bwMode="auto">
          <a:xfrm>
            <a:off x="-76200" y="304800"/>
            <a:ext cx="9144000" cy="838200"/>
          </a:xfrm>
          <a:prstGeom prst="rect">
            <a:avLst/>
          </a:prstGeom>
          <a:noFill/>
          <a:ln>
            <a:miter lim="800000"/>
            <a:headEnd/>
            <a:tailEnd/>
          </a:ln>
        </p:spPr>
        <p:txBody>
          <a:bodyPr vert="horz" wrap="square" lIns="91440" tIns="45720" rIns="91440" bIns="45720" numCol="1" anchor="ctr" anchorCtr="0" compatLnSpc="1">
            <a:prstTxWarp prst="textNoShape">
              <a:avLst/>
            </a:prstTxWarp>
            <a:normAutofit/>
          </a:bodyPr>
          <a:lstStyle/>
          <a:p>
            <a:pPr algn="ctr"/>
            <a:r>
              <a:rPr lang="en-US" b="1" dirty="0">
                <a:solidFill>
                  <a:schemeClr val="tx2"/>
                </a:solidFill>
                <a:latin typeface="+mn-lt"/>
              </a:rPr>
              <a:t>NEXT STEPS</a:t>
            </a:r>
          </a:p>
        </p:txBody>
      </p:sp>
      <p:sp>
        <p:nvSpPr>
          <p:cNvPr id="75778" name="Content Placeholder 2"/>
          <p:cNvSpPr>
            <a:spLocks noGrp="1"/>
          </p:cNvSpPr>
          <p:nvPr>
            <p:ph idx="4294967295"/>
          </p:nvPr>
        </p:nvSpPr>
        <p:spPr>
          <a:xfrm>
            <a:off x="195995" y="1620694"/>
            <a:ext cx="6330664" cy="4883294"/>
          </a:xfrm>
        </p:spPr>
        <p:txBody>
          <a:bodyPr>
            <a:noAutofit/>
          </a:bodyPr>
          <a:lstStyle/>
          <a:p>
            <a:pPr marL="404813" indent="-404813" eaLnBrk="1" hangingPunct="1">
              <a:spcBef>
                <a:spcPct val="0"/>
              </a:spcBef>
              <a:buClr>
                <a:srgbClr val="3F768A"/>
              </a:buClr>
              <a:buSzPct val="100000"/>
              <a:buFont typeface="+mj-lt"/>
              <a:buAutoNum type="arabicPeriod"/>
            </a:pPr>
            <a:r>
              <a:rPr lang="en-US" altLang="en-US" sz="2400" dirty="0"/>
              <a:t>Enroll in Medicare Parts A &amp; B (go to </a:t>
            </a:r>
            <a:r>
              <a:rPr lang="en-US" altLang="en-US" sz="2400" dirty="0">
                <a:hlinkClick r:id="rId3"/>
              </a:rPr>
              <a:t>www.medicare.gov</a:t>
            </a:r>
            <a:r>
              <a:rPr lang="en-US" altLang="en-US" sz="2400" dirty="0"/>
              <a:t> for details) </a:t>
            </a:r>
            <a:r>
              <a:rPr lang="en-US" altLang="en-US" sz="2400" b="1" u="sng" dirty="0">
                <a:solidFill>
                  <a:srgbClr val="3F768A"/>
                </a:solidFill>
              </a:rPr>
              <a:t>three</a:t>
            </a:r>
            <a:r>
              <a:rPr lang="en-US" altLang="en-US" sz="2400" dirty="0"/>
              <a:t> months before turning age 65</a:t>
            </a:r>
          </a:p>
          <a:p>
            <a:pPr marL="0" indent="0" eaLnBrk="1" hangingPunct="1">
              <a:spcBef>
                <a:spcPct val="0"/>
              </a:spcBef>
              <a:buClr>
                <a:srgbClr val="3F768A"/>
              </a:buClr>
              <a:buSzPct val="100000"/>
              <a:buNone/>
            </a:pPr>
            <a:endParaRPr lang="en-US" altLang="en-US" sz="2400" dirty="0"/>
          </a:p>
          <a:p>
            <a:pPr marL="457200" indent="-457200" eaLnBrk="1" hangingPunct="1">
              <a:spcBef>
                <a:spcPct val="0"/>
              </a:spcBef>
              <a:buClr>
                <a:srgbClr val="3F768A"/>
              </a:buClr>
              <a:buSzPct val="100000"/>
              <a:buFont typeface="+mj-lt"/>
              <a:buAutoNum type="arabicPeriod" startAt="2"/>
            </a:pPr>
            <a:r>
              <a:rPr lang="en-US" altLang="en-US" sz="2400" dirty="0"/>
              <a:t>Attain your Medicare card (or award letter)</a:t>
            </a:r>
          </a:p>
          <a:p>
            <a:pPr marL="457200" indent="-457200" eaLnBrk="1" hangingPunct="1">
              <a:spcBef>
                <a:spcPct val="0"/>
              </a:spcBef>
              <a:buClr>
                <a:srgbClr val="3F768A"/>
              </a:buClr>
              <a:buSzPct val="100000"/>
              <a:buFont typeface="+mj-lt"/>
              <a:buAutoNum type="arabicPeriod" startAt="2"/>
            </a:pPr>
            <a:endParaRPr lang="en-US" altLang="en-US" sz="2400" dirty="0"/>
          </a:p>
          <a:p>
            <a:pPr marL="457200" indent="-457200" eaLnBrk="1" hangingPunct="1">
              <a:spcBef>
                <a:spcPct val="0"/>
              </a:spcBef>
              <a:buClr>
                <a:srgbClr val="3F768A"/>
              </a:buClr>
              <a:buSzPct val="100000"/>
              <a:buFont typeface="+mj-lt"/>
              <a:buAutoNum type="arabicPeriod" startAt="2"/>
            </a:pPr>
            <a:r>
              <a:rPr lang="en-US" altLang="en-US" sz="2400" dirty="0"/>
              <a:t>Return completed enrollment form(s) to </a:t>
            </a:r>
            <a:r>
              <a:rPr lang="en-US" altLang="en-US" sz="2400" b="1" dirty="0">
                <a:solidFill>
                  <a:srgbClr val="3F768A"/>
                </a:solidFill>
              </a:rPr>
              <a:t>CTPF</a:t>
            </a:r>
            <a:r>
              <a:rPr lang="en-US" altLang="en-US" sz="2400" b="1" dirty="0"/>
              <a:t> 30 days </a:t>
            </a:r>
            <a:r>
              <a:rPr lang="en-US" altLang="en-US" sz="2400" dirty="0"/>
              <a:t>before turning age 65 (</a:t>
            </a:r>
            <a:r>
              <a:rPr lang="en-US" altLang="en-US" sz="2400" b="1" u="sng" dirty="0">
                <a:solidFill>
                  <a:srgbClr val="3F768A"/>
                </a:solidFill>
              </a:rPr>
              <a:t>NOT</a:t>
            </a:r>
            <a:r>
              <a:rPr lang="en-US" altLang="en-US" sz="2400" dirty="0"/>
              <a:t> to the insurance carrier)</a:t>
            </a:r>
          </a:p>
          <a:p>
            <a:pPr lvl="1">
              <a:spcBef>
                <a:spcPct val="0"/>
              </a:spcBef>
              <a:buClr>
                <a:srgbClr val="3F768A"/>
              </a:buClr>
              <a:buSzPct val="100000"/>
            </a:pPr>
            <a:r>
              <a:rPr lang="en-US" altLang="en-US" sz="2200" dirty="0">
                <a:solidFill>
                  <a:srgbClr val="3F768A"/>
                </a:solidFill>
              </a:rPr>
              <a:t>Form 350 required for </a:t>
            </a:r>
            <a:r>
              <a:rPr lang="en-US" altLang="en-US" sz="2200" b="1" dirty="0">
                <a:solidFill>
                  <a:srgbClr val="3F768A"/>
                </a:solidFill>
              </a:rPr>
              <a:t>both</a:t>
            </a:r>
            <a:r>
              <a:rPr lang="en-US" altLang="en-US" sz="2200" dirty="0">
                <a:solidFill>
                  <a:srgbClr val="3F768A"/>
                </a:solidFill>
              </a:rPr>
              <a:t> plans</a:t>
            </a:r>
          </a:p>
          <a:p>
            <a:pPr lvl="1">
              <a:spcBef>
                <a:spcPct val="0"/>
              </a:spcBef>
              <a:buClr>
                <a:srgbClr val="3F768A"/>
              </a:buClr>
              <a:buSzPct val="100000"/>
            </a:pPr>
            <a:r>
              <a:rPr lang="en-US" altLang="en-US" sz="2200" dirty="0">
                <a:solidFill>
                  <a:srgbClr val="3F768A"/>
                </a:solidFill>
              </a:rPr>
              <a:t>Humana requires an </a:t>
            </a:r>
            <a:r>
              <a:rPr lang="en-US" altLang="en-US" sz="2200" i="1" dirty="0">
                <a:solidFill>
                  <a:srgbClr val="3F768A"/>
                </a:solidFill>
              </a:rPr>
              <a:t>additional</a:t>
            </a:r>
            <a:r>
              <a:rPr lang="en-US" altLang="en-US" sz="2200" dirty="0">
                <a:solidFill>
                  <a:srgbClr val="3F768A"/>
                </a:solidFill>
              </a:rPr>
              <a:t> application </a:t>
            </a:r>
            <a:r>
              <a:rPr lang="en-US" altLang="en-US" sz="2000" dirty="0">
                <a:solidFill>
                  <a:srgbClr val="3F768A"/>
                </a:solidFill>
              </a:rPr>
              <a:t>(call Member Services for a copy)</a:t>
            </a:r>
          </a:p>
          <a:p>
            <a:pPr marL="404813" indent="-404813" eaLnBrk="1" hangingPunct="1">
              <a:spcBef>
                <a:spcPct val="0"/>
              </a:spcBef>
              <a:buClr>
                <a:srgbClr val="3F768A"/>
              </a:buClr>
              <a:buSzPct val="100000"/>
              <a:buFont typeface="+mj-lt"/>
              <a:buAutoNum type="arabicPeriod" startAt="2"/>
            </a:pPr>
            <a:endParaRPr lang="en-US" altLang="en-US" sz="2400" dirty="0"/>
          </a:p>
        </p:txBody>
      </p:sp>
      <p:sp>
        <p:nvSpPr>
          <p:cNvPr id="8"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r>
              <a:rPr lang="en-US" sz="1600" b="1" dirty="0">
                <a:solidFill>
                  <a:schemeClr val="bg1"/>
                </a:solidFill>
                <a:latin typeface="Calibri" pitchFamily="34" charset="0"/>
              </a:rPr>
              <a:t>44</a:t>
            </a:r>
          </a:p>
        </p:txBody>
      </p:sp>
      <p:sp>
        <p:nvSpPr>
          <p:cNvPr id="2" name="Slide Number Placeholder 1"/>
          <p:cNvSpPr>
            <a:spLocks noGrp="1"/>
          </p:cNvSpPr>
          <p:nvPr>
            <p:ph type="sldNum" sz="quarter" idx="12"/>
          </p:nvPr>
        </p:nvSpPr>
        <p:spPr/>
        <p:txBody>
          <a:bodyPr/>
          <a:lstStyle/>
          <a:p>
            <a:fld id="{616AF2F3-25B2-4BB2-ACDD-6440E37D8C73}" type="slidenum">
              <a:rPr lang="en-US" smtClean="0"/>
              <a:t>39</a:t>
            </a:fld>
            <a:endParaRPr lang="en-US" dirty="0"/>
          </a:p>
        </p:txBody>
      </p:sp>
      <p:grpSp>
        <p:nvGrpSpPr>
          <p:cNvPr id="11" name="Group 10">
            <a:extLst>
              <a:ext uri="{FF2B5EF4-FFF2-40B4-BE49-F238E27FC236}">
                <a16:creationId xmlns:a16="http://schemas.microsoft.com/office/drawing/2014/main" id="{97941584-5201-409A-9679-B1615F749C59}"/>
              </a:ext>
            </a:extLst>
          </p:cNvPr>
          <p:cNvGrpSpPr/>
          <p:nvPr/>
        </p:nvGrpSpPr>
        <p:grpSpPr>
          <a:xfrm>
            <a:off x="6499363" y="2806783"/>
            <a:ext cx="2352040" cy="3310720"/>
            <a:chOff x="6553199" y="1665195"/>
            <a:chExt cx="2057401" cy="2797189"/>
          </a:xfrm>
        </p:grpSpPr>
        <p:pic>
          <p:nvPicPr>
            <p:cNvPr id="12" name="Picture 11">
              <a:extLst>
                <a:ext uri="{FF2B5EF4-FFF2-40B4-BE49-F238E27FC236}">
                  <a16:creationId xmlns:a16="http://schemas.microsoft.com/office/drawing/2014/main" id="{154C8688-BF7E-4DE2-AEFC-6A6BB8416470}"/>
                </a:ext>
              </a:extLst>
            </p:cNvPr>
            <p:cNvPicPr>
              <a:picLocks noChangeAspect="1"/>
            </p:cNvPicPr>
            <p:nvPr/>
          </p:nvPicPr>
          <p:blipFill rotWithShape="1">
            <a:blip r:embed="rId4"/>
            <a:srcRect l="23332" t="12356" r="39168" b="10711"/>
            <a:stretch/>
          </p:blipFill>
          <p:spPr>
            <a:xfrm>
              <a:off x="6553200" y="1665195"/>
              <a:ext cx="2057400" cy="2709666"/>
            </a:xfrm>
            <a:prstGeom prst="rect">
              <a:avLst/>
            </a:prstGeom>
            <a:effectLst>
              <a:outerShdw blurRad="50800" dist="38100" dir="8100000" algn="tr" rotWithShape="0">
                <a:prstClr val="black">
                  <a:alpha val="40000"/>
                </a:prstClr>
              </a:outerShdw>
            </a:effectLst>
          </p:spPr>
        </p:pic>
        <p:pic>
          <p:nvPicPr>
            <p:cNvPr id="13" name="Picture 12">
              <a:extLst>
                <a:ext uri="{FF2B5EF4-FFF2-40B4-BE49-F238E27FC236}">
                  <a16:creationId xmlns:a16="http://schemas.microsoft.com/office/drawing/2014/main" id="{3513A7E1-EFC0-4E69-9205-DC0DB85293AE}"/>
                </a:ext>
              </a:extLst>
            </p:cNvPr>
            <p:cNvPicPr>
              <a:picLocks noChangeAspect="1"/>
            </p:cNvPicPr>
            <p:nvPr/>
          </p:nvPicPr>
          <p:blipFill rotWithShape="1">
            <a:blip r:embed="rId4"/>
            <a:srcRect l="23332" t="12356" r="39168" b="10711"/>
            <a:stretch/>
          </p:blipFill>
          <p:spPr>
            <a:xfrm rot="311486">
              <a:off x="6553199" y="1752718"/>
              <a:ext cx="2057400" cy="2709666"/>
            </a:xfrm>
            <a:prstGeom prst="rect">
              <a:avLst/>
            </a:prstGeom>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100478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6339" y="56276"/>
            <a:ext cx="9144000" cy="1325563"/>
          </a:xfrm>
        </p:spPr>
        <p:txBody>
          <a:bodyPr>
            <a:normAutofit/>
          </a:bodyPr>
          <a:lstStyle/>
          <a:p>
            <a:pPr algn="ctr">
              <a:spcBef>
                <a:spcPts val="0"/>
              </a:spcBef>
              <a:buClr>
                <a:schemeClr val="dk2"/>
              </a:buClr>
              <a:buSzPts val="4400"/>
            </a:pPr>
            <a:r>
              <a:rPr lang="en-US" b="1" dirty="0">
                <a:solidFill>
                  <a:schemeClr val="dk2"/>
                </a:solidFill>
              </a:rPr>
              <a:t>OFFICE CLOSED TO VISITORS</a:t>
            </a:r>
          </a:p>
        </p:txBody>
      </p:sp>
      <p:sp>
        <p:nvSpPr>
          <p:cNvPr id="4" name="TextBox 3"/>
          <p:cNvSpPr txBox="1"/>
          <p:nvPr/>
        </p:nvSpPr>
        <p:spPr>
          <a:xfrm>
            <a:off x="609600" y="1381839"/>
            <a:ext cx="7924800" cy="3477875"/>
          </a:xfrm>
          <a:prstGeom prst="rect">
            <a:avLst/>
          </a:prstGeom>
          <a:noFill/>
        </p:spPr>
        <p:txBody>
          <a:bodyPr wrap="square" rtlCol="0">
            <a:spAutoFit/>
          </a:bodyPr>
          <a:lstStyle/>
          <a:p>
            <a:pPr>
              <a:spcAft>
                <a:spcPts val="1200"/>
              </a:spcAft>
            </a:pPr>
            <a:r>
              <a:rPr lang="en-US" sz="2000" dirty="0">
                <a:latin typeface="+mn-lt"/>
              </a:rPr>
              <a:t>For the safety of our members, CTPF offices are closed to visitors.</a:t>
            </a:r>
            <a:endParaRPr lang="en-US" sz="2000" b="1" dirty="0">
              <a:latin typeface="+mn-lt"/>
            </a:endParaRPr>
          </a:p>
          <a:p>
            <a:pPr>
              <a:spcAft>
                <a:spcPts val="1200"/>
              </a:spcAft>
            </a:pPr>
            <a:r>
              <a:rPr lang="en-US" sz="2000" b="1" dirty="0">
                <a:latin typeface="+mn-lt"/>
              </a:rPr>
              <a:t>Resources for Members:</a:t>
            </a:r>
          </a:p>
          <a:p>
            <a:pPr marL="1252538"/>
            <a:r>
              <a:rPr lang="en-US" sz="2000" dirty="0">
                <a:latin typeface="+mn-lt"/>
              </a:rPr>
              <a:t>Call Member Services with questions at 312.641.4464 Monday through Friday, 8:00 a.m.- 5:00 p.m. Phone and video counseling are available. </a:t>
            </a:r>
          </a:p>
          <a:p>
            <a:pPr marL="1252538"/>
            <a:endParaRPr lang="en-US" sz="2000" dirty="0">
              <a:latin typeface="+mn-lt"/>
            </a:endParaRPr>
          </a:p>
          <a:p>
            <a:pPr marL="1252538"/>
            <a:r>
              <a:rPr lang="en-US" sz="2000" dirty="0">
                <a:latin typeface="+mn-lt"/>
              </a:rPr>
              <a:t>Email Member Services at </a:t>
            </a:r>
            <a:r>
              <a:rPr lang="en-US" sz="2000" dirty="0">
                <a:latin typeface="+mn-lt"/>
                <a:hlinkClick r:id="rId3"/>
              </a:rPr>
              <a:t>memberservices@ctpf.org</a:t>
            </a:r>
            <a:r>
              <a:rPr lang="en-US" sz="2000" dirty="0">
                <a:latin typeface="+mn-lt"/>
              </a:rPr>
              <a:t> and your message will be returned.</a:t>
            </a:r>
          </a:p>
          <a:p>
            <a:pPr marL="1252538"/>
            <a:endParaRPr lang="en-US" sz="2000" dirty="0">
              <a:latin typeface="+mn-lt"/>
            </a:endParaRPr>
          </a:p>
          <a:p>
            <a:pPr marL="1252538"/>
            <a:r>
              <a:rPr lang="en-US" sz="2000" dirty="0">
                <a:latin typeface="+mn-lt"/>
              </a:rPr>
              <a:t>Visit </a:t>
            </a:r>
            <a:r>
              <a:rPr lang="en-US" sz="2000" dirty="0">
                <a:latin typeface="+mn-lt"/>
                <a:hlinkClick r:id="rId4"/>
              </a:rPr>
              <a:t>ctpf.org/retirement-resources</a:t>
            </a:r>
            <a:endParaRPr lang="en-US" sz="2000" dirty="0">
              <a:latin typeface="+mn-lt"/>
            </a:endParaRPr>
          </a:p>
        </p:txBody>
      </p:sp>
      <p:grpSp>
        <p:nvGrpSpPr>
          <p:cNvPr id="5" name="Group 4">
            <a:extLst>
              <a:ext uri="{FF2B5EF4-FFF2-40B4-BE49-F238E27FC236}">
                <a16:creationId xmlns:a16="http://schemas.microsoft.com/office/drawing/2014/main" id="{9912496B-2D80-4A78-BBF6-74E1079FB369}"/>
              </a:ext>
            </a:extLst>
          </p:cNvPr>
          <p:cNvGrpSpPr/>
          <p:nvPr/>
        </p:nvGrpSpPr>
        <p:grpSpPr>
          <a:xfrm>
            <a:off x="838200" y="2211759"/>
            <a:ext cx="800272" cy="1841653"/>
            <a:chOff x="783628" y="2439083"/>
            <a:chExt cx="800272" cy="1841653"/>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628" y="2439083"/>
              <a:ext cx="800272" cy="800272"/>
            </a:xfrm>
            <a:prstGeom prst="rect">
              <a:avLst/>
            </a:prstGeom>
          </p:spPr>
        </p:pic>
        <p:pic>
          <p:nvPicPr>
            <p:cNvPr id="3076" name="Picture 4" descr="Image result for email  graphic 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7134" y="3725741"/>
              <a:ext cx="554995" cy="554995"/>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5F045286-C2E1-429D-BF00-5A5FA101C24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28265"/>
          <a:stretch/>
        </p:blipFill>
        <p:spPr>
          <a:xfrm>
            <a:off x="171579" y="6569937"/>
            <a:ext cx="571242" cy="138109"/>
          </a:xfrm>
          <a:prstGeom prst="rect">
            <a:avLst/>
          </a:prstGeom>
        </p:spPr>
      </p:pic>
      <p:sp>
        <p:nvSpPr>
          <p:cNvPr id="10" name="Slide Number Placeholder 3">
            <a:extLst>
              <a:ext uri="{FF2B5EF4-FFF2-40B4-BE49-F238E27FC236}">
                <a16:creationId xmlns:a16="http://schemas.microsoft.com/office/drawing/2014/main" id="{3B5B22FD-378B-4718-A4D2-597BAC8DF25B}"/>
              </a:ext>
            </a:extLst>
          </p:cNvPr>
          <p:cNvSpPr>
            <a:spLocks noGrp="1"/>
          </p:cNvSpPr>
          <p:nvPr>
            <p:ph type="sldNum" sz="quarter" idx="12"/>
          </p:nvPr>
        </p:nvSpPr>
        <p:spPr>
          <a:xfrm>
            <a:off x="8305800" y="6356351"/>
            <a:ext cx="381000" cy="349250"/>
          </a:xfrm>
        </p:spPr>
        <p:txBody>
          <a:bodyPr/>
          <a:lstStyle/>
          <a:p>
            <a:fld id="{F7BBA2A6-5623-441D-9145-94423B34163A}" type="slidenum">
              <a:rPr lang="en-US" smtClean="0"/>
              <a:t>4</a:t>
            </a:fld>
            <a:endParaRPr lang="en-US"/>
          </a:p>
        </p:txBody>
      </p:sp>
    </p:spTree>
    <p:extLst>
      <p:ext uri="{BB962C8B-B14F-4D97-AF65-F5344CB8AC3E}">
        <p14:creationId xmlns:p14="http://schemas.microsoft.com/office/powerpoint/2010/main" val="11150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idx="4294967295"/>
          </p:nvPr>
        </p:nvSpPr>
        <p:spPr bwMode="auto">
          <a:xfrm>
            <a:off x="-76200" y="304800"/>
            <a:ext cx="9144000" cy="838200"/>
          </a:xfrm>
          <a:prstGeom prst="rect">
            <a:avLst/>
          </a:prstGeom>
          <a:noFill/>
          <a:ln>
            <a:miter lim="800000"/>
            <a:headEnd/>
            <a:tailEnd/>
          </a:ln>
        </p:spPr>
        <p:txBody>
          <a:bodyPr vert="horz" wrap="square" lIns="91440" tIns="45720" rIns="91440" bIns="45720" numCol="1" anchor="ctr" anchorCtr="0" compatLnSpc="1">
            <a:prstTxWarp prst="textNoShape">
              <a:avLst/>
            </a:prstTxWarp>
            <a:normAutofit/>
          </a:bodyPr>
          <a:lstStyle/>
          <a:p>
            <a:pPr algn="ctr"/>
            <a:r>
              <a:rPr lang="en-US" b="1" dirty="0">
                <a:solidFill>
                  <a:schemeClr val="tx2"/>
                </a:solidFill>
                <a:latin typeface="+mn-lt"/>
              </a:rPr>
              <a:t>IMPORTANT REMINDERS</a:t>
            </a:r>
          </a:p>
        </p:txBody>
      </p:sp>
      <p:sp>
        <p:nvSpPr>
          <p:cNvPr id="75778" name="Content Placeholder 2"/>
          <p:cNvSpPr>
            <a:spLocks noGrp="1"/>
          </p:cNvSpPr>
          <p:nvPr>
            <p:ph idx="4294967295"/>
          </p:nvPr>
        </p:nvSpPr>
        <p:spPr>
          <a:xfrm>
            <a:off x="381000" y="1661583"/>
            <a:ext cx="8513738" cy="5029200"/>
          </a:xfrm>
        </p:spPr>
        <p:txBody>
          <a:bodyPr>
            <a:noAutofit/>
          </a:bodyPr>
          <a:lstStyle/>
          <a:p>
            <a:pPr>
              <a:spcBef>
                <a:spcPts val="0"/>
              </a:spcBef>
              <a:spcAft>
                <a:spcPts val="1000"/>
              </a:spcAft>
              <a:buClr>
                <a:schemeClr val="tx2"/>
              </a:buClr>
            </a:pPr>
            <a:r>
              <a:rPr lang="en-US" sz="2400" dirty="0"/>
              <a:t>CTPF, Social Security Administration, and the Centers for Medicare &amp; Medicaid Services (CMS) </a:t>
            </a:r>
            <a:r>
              <a:rPr lang="en-US" sz="2400" b="1" dirty="0">
                <a:solidFill>
                  <a:srgbClr val="3F768A"/>
                </a:solidFill>
              </a:rPr>
              <a:t>NEVER</a:t>
            </a:r>
            <a:r>
              <a:rPr lang="en-US" sz="2400" dirty="0"/>
              <a:t> sends junk mail! Always read and take action if necessary – your health could depend on it!</a:t>
            </a:r>
            <a:r>
              <a:rPr lang="en-US" altLang="en-US" sz="2400" dirty="0"/>
              <a:t> </a:t>
            </a:r>
          </a:p>
          <a:p>
            <a:pPr>
              <a:spcBef>
                <a:spcPts val="0"/>
              </a:spcBef>
              <a:spcAft>
                <a:spcPts val="1000"/>
              </a:spcAft>
              <a:buClr>
                <a:schemeClr val="tx2"/>
              </a:buClr>
            </a:pPr>
            <a:r>
              <a:rPr lang="en-US" altLang="en-US" sz="2400" dirty="0"/>
              <a:t>Keep CTPF informed of </a:t>
            </a:r>
            <a:r>
              <a:rPr lang="en-US" altLang="en-US" sz="2400" u="sng" dirty="0">
                <a:solidFill>
                  <a:srgbClr val="3F768A"/>
                </a:solidFill>
              </a:rPr>
              <a:t>any</a:t>
            </a:r>
            <a:r>
              <a:rPr lang="en-US" altLang="en-US" sz="2400" dirty="0"/>
              <a:t> address, email or phone number changes </a:t>
            </a:r>
            <a:r>
              <a:rPr lang="en-US" altLang="en-US" sz="2400" i="1" dirty="0"/>
              <a:t>(and notify Social Security Administration (</a:t>
            </a:r>
            <a:r>
              <a:rPr lang="en-US" altLang="en-US" sz="2400" i="1" dirty="0">
                <a:hlinkClick r:id="rId3"/>
              </a:rPr>
              <a:t>www.ssa.gov</a:t>
            </a:r>
            <a:r>
              <a:rPr lang="en-US" altLang="en-US" sz="2400" i="1" dirty="0"/>
              <a:t>) even if you do not receive Social Security benefits)</a:t>
            </a:r>
          </a:p>
        </p:txBody>
      </p:sp>
      <p:sp>
        <p:nvSpPr>
          <p:cNvPr id="8"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r>
              <a:rPr lang="en-US" sz="1600" b="1" dirty="0">
                <a:solidFill>
                  <a:schemeClr val="bg1"/>
                </a:solidFill>
                <a:latin typeface="Calibri" pitchFamily="34" charset="0"/>
              </a:rPr>
              <a:t>44</a:t>
            </a:r>
          </a:p>
        </p:txBody>
      </p:sp>
      <p:pic>
        <p:nvPicPr>
          <p:cNvPr id="6" name="Picture 6" descr="reminder"/>
          <p:cNvPicPr>
            <a:picLocks noChangeAspect="1" noChangeArrowheads="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backgroundRemoval t="10000" b="90000" l="9412" r="84706"/>
                    </a14:imgEffect>
                    <a14:imgEffect>
                      <a14:saturation sat="0"/>
                    </a14:imgEffect>
                  </a14:imgLayer>
                </a14:imgProps>
              </a:ext>
            </a:extLst>
          </a:blip>
          <a:srcRect r="5882"/>
          <a:stretch>
            <a:fillRect/>
          </a:stretch>
        </p:blipFill>
        <p:spPr bwMode="auto">
          <a:xfrm>
            <a:off x="7924800" y="42672"/>
            <a:ext cx="1056640" cy="1219200"/>
          </a:xfrm>
          <a:prstGeom prst="rect">
            <a:avLst/>
          </a:prstGeom>
          <a:noFill/>
        </p:spPr>
      </p:pic>
      <p:sp>
        <p:nvSpPr>
          <p:cNvPr id="2" name="Slide Number Placeholder 1"/>
          <p:cNvSpPr>
            <a:spLocks noGrp="1"/>
          </p:cNvSpPr>
          <p:nvPr>
            <p:ph type="sldNum" sz="quarter" idx="12"/>
          </p:nvPr>
        </p:nvSpPr>
        <p:spPr/>
        <p:txBody>
          <a:bodyPr/>
          <a:lstStyle/>
          <a:p>
            <a:fld id="{616AF2F3-25B2-4BB2-ACDD-6440E37D8C73}" type="slidenum">
              <a:rPr lang="en-US" smtClean="0"/>
              <a:t>40</a:t>
            </a:fld>
            <a:endParaRPr lang="en-US" dirty="0"/>
          </a:p>
        </p:txBody>
      </p:sp>
      <p:grpSp>
        <p:nvGrpSpPr>
          <p:cNvPr id="7" name="Group 6">
            <a:extLst>
              <a:ext uri="{FF2B5EF4-FFF2-40B4-BE49-F238E27FC236}">
                <a16:creationId xmlns:a16="http://schemas.microsoft.com/office/drawing/2014/main" id="{CF776CE4-A22F-479F-B422-5FA8DBB04654}"/>
              </a:ext>
            </a:extLst>
          </p:cNvPr>
          <p:cNvGrpSpPr/>
          <p:nvPr/>
        </p:nvGrpSpPr>
        <p:grpSpPr>
          <a:xfrm>
            <a:off x="842322" y="4667130"/>
            <a:ext cx="1748477" cy="1683927"/>
            <a:chOff x="6758199" y="3887682"/>
            <a:chExt cx="1623802" cy="1623802"/>
          </a:xfrm>
        </p:grpSpPr>
        <p:pic>
          <p:nvPicPr>
            <p:cNvPr id="9" name="Picture 8">
              <a:extLst>
                <a:ext uri="{FF2B5EF4-FFF2-40B4-BE49-F238E27FC236}">
                  <a16:creationId xmlns:a16="http://schemas.microsoft.com/office/drawing/2014/main" id="{8CE5591D-7078-4FF2-AEE7-4ED8F9F7F121}"/>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58199" y="3887682"/>
              <a:ext cx="1623802" cy="1623802"/>
            </a:xfrm>
            <a:prstGeom prst="rect">
              <a:avLst/>
            </a:prstGeom>
          </p:spPr>
        </p:pic>
        <p:sp>
          <p:nvSpPr>
            <p:cNvPr id="10" name="Rectangle 9">
              <a:extLst>
                <a:ext uri="{FF2B5EF4-FFF2-40B4-BE49-F238E27FC236}">
                  <a16:creationId xmlns:a16="http://schemas.microsoft.com/office/drawing/2014/main" id="{E246D5DA-1016-4675-AE2D-A7A5B9AA3A36}"/>
                </a:ext>
              </a:extLst>
            </p:cNvPr>
            <p:cNvSpPr/>
            <p:nvPr/>
          </p:nvSpPr>
          <p:spPr>
            <a:xfrm>
              <a:off x="7086600" y="4953000"/>
              <a:ext cx="650691" cy="369332"/>
            </a:xfrm>
            <a:prstGeom prst="rect">
              <a:avLst/>
            </a:prstGeom>
          </p:spPr>
          <p:txBody>
            <a:bodyPr wrap="none">
              <a:spAutoFit/>
            </a:bodyPr>
            <a:lstStyle/>
            <a:p>
              <a:pPr>
                <a:spcBef>
                  <a:spcPct val="0"/>
                </a:spcBef>
                <a:spcAft>
                  <a:spcPts val="600"/>
                </a:spcAft>
              </a:pPr>
              <a:r>
                <a:rPr lang="en-US" altLang="en-US" b="1" dirty="0">
                  <a:solidFill>
                    <a:srgbClr val="3F768A"/>
                  </a:solidFill>
                </a:rPr>
                <a:t>CTPF</a:t>
              </a:r>
            </a:p>
          </p:txBody>
        </p:sp>
      </p:grpSp>
    </p:spTree>
    <p:extLst>
      <p:ext uri="{BB962C8B-B14F-4D97-AF65-F5344CB8AC3E}">
        <p14:creationId xmlns:p14="http://schemas.microsoft.com/office/powerpoint/2010/main" val="84282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867" y="1828800"/>
            <a:ext cx="7924800" cy="3303468"/>
          </a:xfrm>
          <a:prstGeom prst="rect">
            <a:avLst/>
          </a:prstGeom>
        </p:spPr>
        <p:txBody>
          <a:bodyPr wrap="square">
            <a:spAutoFit/>
          </a:bodyPr>
          <a:lstStyle/>
          <a:p>
            <a:pPr marL="342900" indent="-342900">
              <a:spcBef>
                <a:spcPts val="0"/>
              </a:spcBef>
              <a:spcAft>
                <a:spcPts val="1000"/>
              </a:spcAft>
              <a:buClr>
                <a:schemeClr val="tx2"/>
              </a:buClr>
              <a:buFont typeface="Arial" panose="020B0604020202020204" pitchFamily="34" charset="0"/>
              <a:buChar char="•"/>
            </a:pPr>
            <a:r>
              <a:rPr lang="en-US" sz="2400" dirty="0">
                <a:latin typeface="+mn-lt"/>
                <a:cs typeface="Calibri" panose="020F0502020204030204" pitchFamily="34" charset="0"/>
              </a:rPr>
              <a:t>Open Enrollment occurs every October – review your </a:t>
            </a:r>
            <a:r>
              <a:rPr lang="en-US" sz="2400" i="1" dirty="0">
                <a:latin typeface="+mn-lt"/>
                <a:cs typeface="Calibri" panose="020F0502020204030204" pitchFamily="34" charset="0"/>
              </a:rPr>
              <a:t>Health Insurance Handbook</a:t>
            </a:r>
            <a:r>
              <a:rPr lang="en-US" sz="2400" dirty="0">
                <a:latin typeface="+mn-lt"/>
                <a:cs typeface="Calibri" panose="020F0502020204030204" pitchFamily="34" charset="0"/>
              </a:rPr>
              <a:t> for any changes to benefits</a:t>
            </a:r>
          </a:p>
          <a:p>
            <a:pPr marL="342900" indent="-342900">
              <a:spcBef>
                <a:spcPts val="0"/>
              </a:spcBef>
              <a:spcAft>
                <a:spcPts val="1000"/>
              </a:spcAft>
              <a:buClr>
                <a:schemeClr val="tx2"/>
              </a:buClr>
              <a:buFont typeface="Arial" panose="020B0604020202020204" pitchFamily="34" charset="0"/>
              <a:buChar char="•"/>
            </a:pPr>
            <a:r>
              <a:rPr lang="en-US" sz="2400" dirty="0">
                <a:latin typeface="+mn-lt"/>
                <a:cs typeface="Calibri" panose="020F0502020204030204" pitchFamily="34" charset="0"/>
              </a:rPr>
              <a:t>You can begin the enrollment process in a CTPF health plan even if you do not yet have Medicare</a:t>
            </a:r>
          </a:p>
          <a:p>
            <a:pPr marL="342900" indent="-342900">
              <a:spcBef>
                <a:spcPts val="0"/>
              </a:spcBef>
              <a:spcAft>
                <a:spcPts val="1000"/>
              </a:spcAft>
              <a:buClr>
                <a:schemeClr val="tx2"/>
              </a:buClr>
              <a:buFont typeface="Arial" panose="020B0604020202020204" pitchFamily="34" charset="0"/>
              <a:buChar char="•"/>
            </a:pPr>
            <a:r>
              <a:rPr lang="en-US" sz="2400" dirty="0">
                <a:latin typeface="+mn-lt"/>
              </a:rPr>
              <a:t>Given the uncertainties with the COVID-19, CTPF is advising all members who receive benefits to sign up for direct deposit as soon as possible in an effort to ensure timely receipt of benefit payments</a:t>
            </a:r>
          </a:p>
        </p:txBody>
      </p:sp>
      <p:sp>
        <p:nvSpPr>
          <p:cNvPr id="5" name="Rectangle 4"/>
          <p:cNvSpPr/>
          <p:nvPr/>
        </p:nvSpPr>
        <p:spPr>
          <a:xfrm>
            <a:off x="0" y="457200"/>
            <a:ext cx="9144000" cy="769441"/>
          </a:xfrm>
          <a:prstGeom prst="rect">
            <a:avLst/>
          </a:prstGeom>
        </p:spPr>
        <p:txBody>
          <a:bodyPr wrap="square">
            <a:spAutoFit/>
          </a:bodyPr>
          <a:lstStyle/>
          <a:p>
            <a:pPr algn="ctr"/>
            <a:r>
              <a:rPr lang="en-US" sz="4400" b="1" dirty="0">
                <a:solidFill>
                  <a:schemeClr val="tx2"/>
                </a:solidFill>
                <a:latin typeface="+mn-lt"/>
                <a:ea typeface="+mj-ea"/>
                <a:cs typeface="+mj-cs"/>
              </a:rPr>
              <a:t>IMPORTANT REMINDERS</a:t>
            </a:r>
          </a:p>
        </p:txBody>
      </p:sp>
      <p:sp>
        <p:nvSpPr>
          <p:cNvPr id="3" name="Slide Number Placeholder 2"/>
          <p:cNvSpPr>
            <a:spLocks noGrp="1"/>
          </p:cNvSpPr>
          <p:nvPr>
            <p:ph type="sldNum" sz="quarter" idx="12"/>
          </p:nvPr>
        </p:nvSpPr>
        <p:spPr/>
        <p:txBody>
          <a:bodyPr/>
          <a:lstStyle/>
          <a:p>
            <a:fld id="{616AF2F3-25B2-4BB2-ACDD-6440E37D8C73}" type="slidenum">
              <a:rPr lang="en-US" smtClean="0"/>
              <a:t>41</a:t>
            </a:fld>
            <a:endParaRPr lang="en-US" dirty="0"/>
          </a:p>
        </p:txBody>
      </p:sp>
      <p:pic>
        <p:nvPicPr>
          <p:cNvPr id="9" name="Picture 6" descr="reminder">
            <a:extLst>
              <a:ext uri="{FF2B5EF4-FFF2-40B4-BE49-F238E27FC236}">
                <a16:creationId xmlns:a16="http://schemas.microsoft.com/office/drawing/2014/main" id="{E09065E8-3103-44C8-B52C-D01B12F9C57C}"/>
              </a:ext>
            </a:extLst>
          </p:cNvPr>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ackgroundRemoval t="10000" b="90000" l="9412" r="84706"/>
                    </a14:imgEffect>
                    <a14:imgEffect>
                      <a14:saturation sat="0"/>
                    </a14:imgEffect>
                  </a14:imgLayer>
                </a14:imgProps>
              </a:ext>
            </a:extLst>
          </a:blip>
          <a:srcRect r="5882"/>
          <a:stretch>
            <a:fillRect/>
          </a:stretch>
        </p:blipFill>
        <p:spPr bwMode="auto">
          <a:xfrm>
            <a:off x="7924800" y="42672"/>
            <a:ext cx="1056640" cy="1219200"/>
          </a:xfrm>
          <a:prstGeom prst="rect">
            <a:avLst/>
          </a:prstGeom>
          <a:noFill/>
        </p:spPr>
      </p:pic>
    </p:spTree>
    <p:extLst>
      <p:ext uri="{BB962C8B-B14F-4D97-AF65-F5344CB8AC3E}">
        <p14:creationId xmlns:p14="http://schemas.microsoft.com/office/powerpoint/2010/main" val="603360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866" y="1828800"/>
            <a:ext cx="8500533" cy="4154984"/>
          </a:xfrm>
          <a:prstGeom prst="rect">
            <a:avLst/>
          </a:prstGeom>
        </p:spPr>
        <p:txBody>
          <a:bodyPr wrap="square">
            <a:spAutoFit/>
          </a:bodyPr>
          <a:lstStyle/>
          <a:p>
            <a:pPr marL="0" indent="0">
              <a:buNone/>
            </a:pPr>
            <a:r>
              <a:rPr lang="en-US" sz="2400" b="0" i="0" u="none" strike="noStrike" baseline="0" dirty="0">
                <a:solidFill>
                  <a:srgbClr val="221E1F"/>
                </a:solidFill>
                <a:latin typeface="+mn-lt"/>
              </a:rPr>
              <a:t>Once your Health Insurance is setup, </a:t>
            </a:r>
            <a:r>
              <a:rPr lang="en-US" sz="2400" b="0" i="1" u="none" strike="noStrike" baseline="0" dirty="0">
                <a:solidFill>
                  <a:srgbClr val="221E1F"/>
                </a:solidFill>
                <a:latin typeface="+mn-lt"/>
              </a:rPr>
              <a:t>two </a:t>
            </a:r>
            <a:r>
              <a:rPr lang="en-US" sz="2400" i="1" dirty="0">
                <a:solidFill>
                  <a:srgbClr val="221E1F"/>
                </a:solidFill>
                <a:latin typeface="+mn-lt"/>
              </a:rPr>
              <a:t>common</a:t>
            </a:r>
            <a:r>
              <a:rPr lang="en-US" sz="2400" b="0" i="1" u="none" strike="noStrike" baseline="0" dirty="0">
                <a:solidFill>
                  <a:srgbClr val="221E1F"/>
                </a:solidFill>
                <a:latin typeface="+mn-lt"/>
              </a:rPr>
              <a:t> mistakes </a:t>
            </a:r>
            <a:r>
              <a:rPr lang="en-US" sz="2400" b="0" i="0" u="none" strike="noStrike" baseline="0" dirty="0">
                <a:solidFill>
                  <a:srgbClr val="221E1F"/>
                </a:solidFill>
                <a:latin typeface="+mn-lt"/>
              </a:rPr>
              <a:t>members make which can result in a </a:t>
            </a:r>
            <a:r>
              <a:rPr lang="en-US" sz="2400" b="1" i="0" u="none" strike="noStrike" baseline="0" dirty="0">
                <a:solidFill>
                  <a:srgbClr val="221E1F"/>
                </a:solidFill>
                <a:latin typeface="+mn-lt"/>
              </a:rPr>
              <a:t>loss in coverage</a:t>
            </a:r>
            <a:r>
              <a:rPr lang="en-US" sz="2400" b="0" i="0" u="none" strike="noStrike" baseline="0" dirty="0">
                <a:solidFill>
                  <a:srgbClr val="221E1F"/>
                </a:solidFill>
                <a:latin typeface="+mn-lt"/>
              </a:rPr>
              <a:t>: </a:t>
            </a:r>
          </a:p>
          <a:p>
            <a:pPr marL="0" indent="0">
              <a:buNone/>
            </a:pPr>
            <a:endParaRPr lang="en-US" sz="2400" b="0" i="0" u="none" strike="noStrike" baseline="0" dirty="0">
              <a:solidFill>
                <a:srgbClr val="221E1F"/>
              </a:solidFill>
              <a:latin typeface="+mn-lt"/>
            </a:endParaRPr>
          </a:p>
          <a:p>
            <a:pPr marL="342900" indent="-342900">
              <a:buAutoNum type="arabicParenR"/>
            </a:pPr>
            <a:endParaRPr lang="en-US" sz="2400" dirty="0">
              <a:solidFill>
                <a:srgbClr val="221E1F"/>
              </a:solidFill>
              <a:latin typeface="+mn-lt"/>
            </a:endParaRPr>
          </a:p>
          <a:p>
            <a:pPr marL="0" indent="0">
              <a:buNone/>
            </a:pPr>
            <a:endParaRPr lang="en-US" sz="2400" dirty="0">
              <a:solidFill>
                <a:srgbClr val="221E1F"/>
              </a:solidFill>
              <a:latin typeface="+mn-lt"/>
            </a:endParaRPr>
          </a:p>
          <a:p>
            <a:pPr marL="0" indent="0">
              <a:buNone/>
            </a:pPr>
            <a:endParaRPr lang="en-US" sz="2400" dirty="0">
              <a:solidFill>
                <a:srgbClr val="221E1F"/>
              </a:solidFill>
              <a:latin typeface="+mn-lt"/>
            </a:endParaRPr>
          </a:p>
          <a:p>
            <a:pPr marL="0" indent="0">
              <a:buNone/>
            </a:pPr>
            <a:endParaRPr lang="en-US" sz="2400" dirty="0">
              <a:solidFill>
                <a:srgbClr val="221E1F"/>
              </a:solidFill>
              <a:latin typeface="+mn-lt"/>
            </a:endParaRPr>
          </a:p>
          <a:p>
            <a:pPr marL="0" indent="0">
              <a:buNone/>
            </a:pPr>
            <a:endParaRPr lang="en-US" sz="2400" dirty="0">
              <a:solidFill>
                <a:srgbClr val="221E1F"/>
              </a:solidFill>
              <a:latin typeface="+mn-lt"/>
            </a:endParaRPr>
          </a:p>
          <a:p>
            <a:pPr marL="0" indent="0">
              <a:buNone/>
            </a:pPr>
            <a:r>
              <a:rPr lang="en-US" sz="2400" b="0" i="0" u="none" strike="noStrike" baseline="0" dirty="0">
                <a:solidFill>
                  <a:srgbClr val="221E1F"/>
                </a:solidFill>
                <a:latin typeface="+mn-lt"/>
              </a:rPr>
              <a:t>Please take care to </a:t>
            </a:r>
            <a:r>
              <a:rPr lang="en-US" sz="2400" b="1" i="0" u="none" strike="noStrike" baseline="0" dirty="0">
                <a:solidFill>
                  <a:srgbClr val="221E1F"/>
                </a:solidFill>
                <a:latin typeface="+mn-lt"/>
              </a:rPr>
              <a:t>NOT</a:t>
            </a:r>
            <a:r>
              <a:rPr lang="en-US" sz="2400" b="0" i="0" u="none" strike="noStrike" baseline="0" dirty="0">
                <a:solidFill>
                  <a:srgbClr val="221E1F"/>
                </a:solidFill>
                <a:latin typeface="+mn-lt"/>
              </a:rPr>
              <a:t> make either of these mistakes</a:t>
            </a:r>
          </a:p>
          <a:p>
            <a:pPr marL="0" indent="0">
              <a:buNone/>
            </a:pPr>
            <a:endParaRPr lang="en-US" sz="2400" dirty="0">
              <a:solidFill>
                <a:srgbClr val="221E1F"/>
              </a:solidFill>
              <a:latin typeface="+mn-lt"/>
            </a:endParaRPr>
          </a:p>
          <a:p>
            <a:pPr marL="0" indent="0">
              <a:buNone/>
            </a:pPr>
            <a:r>
              <a:rPr lang="en-US" sz="2400" b="1" i="0" u="none" strike="noStrike" baseline="0" dirty="0">
                <a:solidFill>
                  <a:srgbClr val="221E1F"/>
                </a:solidFill>
                <a:latin typeface="+mn-lt"/>
              </a:rPr>
              <a:t>You will lose your CTPF coverage</a:t>
            </a:r>
          </a:p>
        </p:txBody>
      </p:sp>
      <p:sp>
        <p:nvSpPr>
          <p:cNvPr id="5" name="Rectangle 4"/>
          <p:cNvSpPr/>
          <p:nvPr/>
        </p:nvSpPr>
        <p:spPr>
          <a:xfrm>
            <a:off x="0" y="457200"/>
            <a:ext cx="9144000" cy="769441"/>
          </a:xfrm>
          <a:prstGeom prst="rect">
            <a:avLst/>
          </a:prstGeom>
        </p:spPr>
        <p:txBody>
          <a:bodyPr wrap="square">
            <a:spAutoFit/>
          </a:bodyPr>
          <a:lstStyle/>
          <a:p>
            <a:pPr algn="ctr"/>
            <a:r>
              <a:rPr lang="en-US" sz="4400" b="1" dirty="0">
                <a:solidFill>
                  <a:schemeClr val="tx2"/>
                </a:solidFill>
                <a:latin typeface="+mn-lt"/>
                <a:ea typeface="+mj-ea"/>
                <a:cs typeface="+mj-cs"/>
              </a:rPr>
              <a:t>IMPORTANT ONCE ENROLLED</a:t>
            </a:r>
          </a:p>
        </p:txBody>
      </p:sp>
      <p:sp>
        <p:nvSpPr>
          <p:cNvPr id="3" name="Slide Number Placeholder 2"/>
          <p:cNvSpPr>
            <a:spLocks noGrp="1"/>
          </p:cNvSpPr>
          <p:nvPr>
            <p:ph type="sldNum" sz="quarter" idx="12"/>
          </p:nvPr>
        </p:nvSpPr>
        <p:spPr/>
        <p:txBody>
          <a:bodyPr/>
          <a:lstStyle/>
          <a:p>
            <a:fld id="{616AF2F3-25B2-4BB2-ACDD-6440E37D8C73}" type="slidenum">
              <a:rPr lang="en-US" smtClean="0"/>
              <a:t>42</a:t>
            </a:fld>
            <a:endParaRPr lang="en-US" dirty="0"/>
          </a:p>
        </p:txBody>
      </p:sp>
      <p:sp>
        <p:nvSpPr>
          <p:cNvPr id="7" name="Rectangle 6">
            <a:extLst>
              <a:ext uri="{FF2B5EF4-FFF2-40B4-BE49-F238E27FC236}">
                <a16:creationId xmlns:a16="http://schemas.microsoft.com/office/drawing/2014/main" id="{A63145EE-90C0-468A-8DC6-36F531CCC2CB}"/>
              </a:ext>
            </a:extLst>
          </p:cNvPr>
          <p:cNvSpPr/>
          <p:nvPr/>
        </p:nvSpPr>
        <p:spPr>
          <a:xfrm>
            <a:off x="545136" y="4026474"/>
            <a:ext cx="7794531" cy="584735"/>
          </a:xfrm>
          <a:prstGeom prst="rect">
            <a:avLst/>
          </a:prstGeom>
          <a:solidFill>
            <a:schemeClr val="accent3">
              <a:lumMod val="20000"/>
              <a:lumOff val="8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EB62B4F-A45F-4E51-A34A-654CC837BBB9}"/>
              </a:ext>
            </a:extLst>
          </p:cNvPr>
          <p:cNvSpPr/>
          <p:nvPr/>
        </p:nvSpPr>
        <p:spPr>
          <a:xfrm>
            <a:off x="549147" y="2682153"/>
            <a:ext cx="7794531" cy="1043241"/>
          </a:xfrm>
          <a:prstGeom prst="rect">
            <a:avLst/>
          </a:prstGeom>
          <a:solidFill>
            <a:schemeClr val="accent3">
              <a:lumMod val="20000"/>
              <a:lumOff val="8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873488B-41A7-48CE-8835-491D320081AB}"/>
              </a:ext>
            </a:extLst>
          </p:cNvPr>
          <p:cNvSpPr txBox="1"/>
          <p:nvPr/>
        </p:nvSpPr>
        <p:spPr>
          <a:xfrm>
            <a:off x="585647" y="2763660"/>
            <a:ext cx="7754020" cy="830997"/>
          </a:xfrm>
          <a:prstGeom prst="rect">
            <a:avLst/>
          </a:prstGeom>
          <a:noFill/>
        </p:spPr>
        <p:txBody>
          <a:bodyPr wrap="square">
            <a:spAutoFit/>
          </a:bodyPr>
          <a:lstStyle/>
          <a:p>
            <a:pPr marL="514350" indent="-514350">
              <a:buAutoNum type="arabicParenR"/>
            </a:pPr>
            <a:r>
              <a:rPr lang="en-US" sz="2400" b="1" dirty="0">
                <a:solidFill>
                  <a:srgbClr val="221E1F"/>
                </a:solidFill>
                <a:latin typeface="Calibri" panose="020F0502020204030204" pitchFamily="34" charset="0"/>
                <a:cs typeface="Calibri" panose="020F0502020204030204" pitchFamily="34" charset="0"/>
              </a:rPr>
              <a:t>F</a:t>
            </a:r>
            <a:r>
              <a:rPr lang="en-US" sz="2400" b="1" i="0" u="none" strike="noStrike" baseline="0" dirty="0">
                <a:solidFill>
                  <a:srgbClr val="221E1F"/>
                </a:solidFill>
                <a:latin typeface="Calibri" panose="020F0502020204030204" pitchFamily="34" charset="0"/>
                <a:cs typeface="Calibri" panose="020F0502020204030204" pitchFamily="34" charset="0"/>
              </a:rPr>
              <a:t>ailing</a:t>
            </a:r>
            <a:r>
              <a:rPr lang="en-US" sz="2400" b="0" i="0" u="none" strike="noStrike" baseline="0" dirty="0">
                <a:solidFill>
                  <a:srgbClr val="221E1F"/>
                </a:solidFill>
                <a:latin typeface="Calibri" panose="020F0502020204030204" pitchFamily="34" charset="0"/>
                <a:cs typeface="Calibri" panose="020F0502020204030204" pitchFamily="34" charset="0"/>
              </a:rPr>
              <a:t> to make timely Medicare Part B (or IRMAA B or D) payments OR </a:t>
            </a:r>
          </a:p>
        </p:txBody>
      </p:sp>
      <p:sp>
        <p:nvSpPr>
          <p:cNvPr id="10" name="TextBox 9">
            <a:extLst>
              <a:ext uri="{FF2B5EF4-FFF2-40B4-BE49-F238E27FC236}">
                <a16:creationId xmlns:a16="http://schemas.microsoft.com/office/drawing/2014/main" id="{C187AB79-E680-46A9-865D-191E7414C07B}"/>
              </a:ext>
            </a:extLst>
          </p:cNvPr>
          <p:cNvSpPr txBox="1"/>
          <p:nvPr/>
        </p:nvSpPr>
        <p:spPr>
          <a:xfrm>
            <a:off x="804333" y="4050176"/>
            <a:ext cx="6705600" cy="461665"/>
          </a:xfrm>
          <a:prstGeom prst="rect">
            <a:avLst/>
          </a:prstGeom>
          <a:noFill/>
        </p:spPr>
        <p:txBody>
          <a:bodyPr wrap="square">
            <a:spAutoFit/>
          </a:bodyPr>
          <a:lstStyle/>
          <a:p>
            <a:pPr marL="457200" indent="-457200">
              <a:buFont typeface="+mj-lt"/>
              <a:buAutoNum type="arabicParenR" startAt="2"/>
            </a:pPr>
            <a:r>
              <a:rPr lang="en-US" sz="2400" b="1" dirty="0">
                <a:solidFill>
                  <a:srgbClr val="221E1F"/>
                </a:solidFill>
                <a:latin typeface="Calibri" panose="020F0502020204030204" pitchFamily="34" charset="0"/>
                <a:cs typeface="Calibri" panose="020F0502020204030204" pitchFamily="34" charset="0"/>
              </a:rPr>
              <a:t>E</a:t>
            </a:r>
            <a:r>
              <a:rPr lang="en-US" sz="2400" b="1" i="0" u="none" strike="noStrike" baseline="0" dirty="0">
                <a:solidFill>
                  <a:srgbClr val="221E1F"/>
                </a:solidFill>
                <a:latin typeface="Calibri" panose="020F0502020204030204" pitchFamily="34" charset="0"/>
                <a:cs typeface="Calibri" panose="020F0502020204030204" pitchFamily="34" charset="0"/>
              </a:rPr>
              <a:t>nrolling</a:t>
            </a:r>
            <a:r>
              <a:rPr lang="en-US" sz="2400" b="0" i="0" u="none" strike="noStrike" baseline="0" dirty="0">
                <a:solidFill>
                  <a:srgbClr val="221E1F"/>
                </a:solidFill>
                <a:latin typeface="Calibri" panose="020F0502020204030204" pitchFamily="34" charset="0"/>
                <a:cs typeface="Calibri" panose="020F0502020204030204" pitchFamily="34" charset="0"/>
              </a:rPr>
              <a:t> in an additional </a:t>
            </a:r>
            <a:r>
              <a:rPr lang="en-US" sz="2400" b="1" i="0" u="none" strike="noStrike" baseline="0" dirty="0">
                <a:solidFill>
                  <a:srgbClr val="221E1F"/>
                </a:solidFill>
                <a:latin typeface="Calibri" panose="020F0502020204030204" pitchFamily="34" charset="0"/>
                <a:cs typeface="Calibri" panose="020F0502020204030204" pitchFamily="34" charset="0"/>
              </a:rPr>
              <a:t>outside</a:t>
            </a:r>
            <a:r>
              <a:rPr lang="en-US" sz="2400" b="0" i="0" u="none" strike="noStrike" baseline="0" dirty="0">
                <a:solidFill>
                  <a:srgbClr val="221E1F"/>
                </a:solidFill>
                <a:latin typeface="Calibri" panose="020F0502020204030204" pitchFamily="34" charset="0"/>
                <a:cs typeface="Calibri" panose="020F0502020204030204" pitchFamily="34" charset="0"/>
              </a:rPr>
              <a:t> plan </a:t>
            </a:r>
          </a:p>
        </p:txBody>
      </p:sp>
    </p:spTree>
    <p:extLst>
      <p:ext uri="{BB962C8B-B14F-4D97-AF65-F5344CB8AC3E}">
        <p14:creationId xmlns:p14="http://schemas.microsoft.com/office/powerpoint/2010/main" val="3740382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866" y="1828800"/>
            <a:ext cx="8424333" cy="2677656"/>
          </a:xfrm>
          <a:prstGeom prst="rect">
            <a:avLst/>
          </a:prstGeom>
        </p:spPr>
        <p:txBody>
          <a:bodyPr wrap="square">
            <a:spAutoFit/>
          </a:bodyPr>
          <a:lstStyle/>
          <a:p>
            <a:pPr marL="0" indent="0">
              <a:spcBef>
                <a:spcPts val="0"/>
              </a:spcBef>
              <a:spcAft>
                <a:spcPts val="0"/>
              </a:spcAft>
              <a:buClr>
                <a:srgbClr val="5DA4DA"/>
              </a:buClr>
              <a:buNone/>
            </a:pPr>
            <a:r>
              <a:rPr lang="en-US" sz="2400" b="1" dirty="0">
                <a:latin typeface="Calibri" panose="020F0502020204030204" pitchFamily="34" charset="0"/>
                <a:cs typeface="Calibri" panose="020F0502020204030204" pitchFamily="34" charset="0"/>
              </a:rPr>
              <a:t>Stay up-to-date on changes by having your email on file at CTPF</a:t>
            </a:r>
          </a:p>
          <a:p>
            <a:pPr marL="342900" indent="-342900">
              <a:spcBef>
                <a:spcPts val="600"/>
              </a:spcBef>
              <a:spcAft>
                <a:spcPts val="1200"/>
              </a:spcAft>
              <a:buClr>
                <a:srgbClr val="3F768A"/>
              </a:buClr>
              <a:buFont typeface="Arial" panose="020B0604020202020204" pitchFamily="34" charset="0"/>
              <a:buChar char="•"/>
            </a:pPr>
            <a:r>
              <a:rPr lang="en-US" sz="2000" dirty="0">
                <a:latin typeface="Calibri" panose="020F0502020204030204" pitchFamily="34" charset="0"/>
                <a:cs typeface="Calibri" panose="020F0502020204030204" pitchFamily="34" charset="0"/>
              </a:rPr>
              <a:t>Contact Member Services to update your email address: email </a:t>
            </a:r>
            <a:r>
              <a:rPr lang="en-US" sz="2000" b="1" dirty="0">
                <a:latin typeface="Calibri" panose="020F0502020204030204" pitchFamily="34" charset="0"/>
                <a:cs typeface="Calibri" panose="020F0502020204030204" pitchFamily="34" charset="0"/>
                <a:hlinkClick r:id="rId3"/>
              </a:rPr>
              <a:t>memberservices@ctpf.org</a:t>
            </a:r>
            <a:r>
              <a:rPr lang="en-US" sz="2000" b="1" dirty="0">
                <a:latin typeface="Calibri" panose="020F0502020204030204" pitchFamily="34" charset="0"/>
                <a:cs typeface="Calibri" panose="020F0502020204030204" pitchFamily="34" charset="0"/>
              </a:rPr>
              <a:t> </a:t>
            </a:r>
            <a:r>
              <a:rPr lang="en-US" altLang="en-US" sz="2000" dirty="0">
                <a:latin typeface="Calibri" panose="020F0502020204030204" pitchFamily="34" charset="0"/>
                <a:cs typeface="Calibri" panose="020F0502020204030204" pitchFamily="34" charset="0"/>
              </a:rPr>
              <a:t>, or call </a:t>
            </a:r>
            <a:r>
              <a:rPr lang="en-US" sz="2000" dirty="0">
                <a:latin typeface="Calibri" panose="020F0502020204030204" pitchFamily="34" charset="0"/>
                <a:cs typeface="Calibri" panose="020F0502020204030204" pitchFamily="34" charset="0"/>
              </a:rPr>
              <a:t>312.641.4464</a:t>
            </a:r>
          </a:p>
          <a:p>
            <a:pPr marL="342900" indent="-342900">
              <a:spcBef>
                <a:spcPts val="600"/>
              </a:spcBef>
              <a:spcAft>
                <a:spcPts val="1200"/>
              </a:spcAft>
              <a:buClr>
                <a:srgbClr val="3F768A"/>
              </a:buClr>
              <a:buFont typeface="Arial" panose="020B0604020202020204" pitchFamily="34" charset="0"/>
              <a:buChar char="•"/>
            </a:pPr>
            <a:r>
              <a:rPr lang="en-US" sz="2000" dirty="0">
                <a:latin typeface="Calibri" panose="020F0502020204030204" pitchFamily="34" charset="0"/>
                <a:cs typeface="Calibri" panose="020F0502020204030204" pitchFamily="34" charset="0"/>
              </a:rPr>
              <a:t>Submit documents to </a:t>
            </a:r>
            <a:r>
              <a:rPr lang="en-US" sz="2000" b="1" dirty="0">
                <a:latin typeface="Calibri" panose="020F0502020204030204" pitchFamily="34" charset="0"/>
                <a:cs typeface="Calibri" panose="020F0502020204030204" pitchFamily="34" charset="0"/>
                <a:hlinkClick r:id="rId4"/>
              </a:rPr>
              <a:t>imaging@ctpf.org</a:t>
            </a: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or via fax at </a:t>
            </a:r>
            <a:r>
              <a:rPr lang="en-US" altLang="en-US" sz="2000" dirty="0">
                <a:latin typeface="Calibri" panose="020F0502020204030204" pitchFamily="34" charset="0"/>
                <a:cs typeface="Calibri" panose="020F0502020204030204" pitchFamily="34" charset="0"/>
              </a:rPr>
              <a:t>312.641.7185</a:t>
            </a:r>
            <a:endParaRPr lang="en-US" sz="2000" dirty="0">
              <a:latin typeface="Calibri" panose="020F0502020204030204" pitchFamily="34" charset="0"/>
              <a:cs typeface="Calibri" panose="020F0502020204030204" pitchFamily="34" charset="0"/>
            </a:endParaRPr>
          </a:p>
          <a:p>
            <a:pPr marL="342900" indent="-342900">
              <a:spcBef>
                <a:spcPts val="0"/>
              </a:spcBef>
              <a:spcAft>
                <a:spcPts val="1200"/>
              </a:spcAft>
              <a:buClr>
                <a:srgbClr val="3F768A"/>
              </a:buClr>
              <a:buFont typeface="Arial" panose="020B0604020202020204" pitchFamily="34" charset="0"/>
              <a:buChar char="•"/>
            </a:pPr>
            <a:r>
              <a:rPr lang="en-US" sz="2000" dirty="0">
                <a:latin typeface="Calibri" panose="020F0502020204030204" pitchFamily="34" charset="0"/>
                <a:cs typeface="Calibri" panose="020F0502020204030204" pitchFamily="34" charset="0"/>
              </a:rPr>
              <a:t>Register for email updates at </a:t>
            </a:r>
            <a:r>
              <a:rPr lang="en-US" sz="2000" i="1" u="sng" dirty="0">
                <a:solidFill>
                  <a:srgbClr val="00467A"/>
                </a:solidFill>
                <a:latin typeface="Calibri" panose="020F0502020204030204" pitchFamily="34" charset="0"/>
                <a:cs typeface="Calibri" panose="020F0502020204030204" pitchFamily="34" charset="0"/>
              </a:rPr>
              <a:t>www.ctpf.org</a:t>
            </a:r>
          </a:p>
          <a:p>
            <a:pPr lvl="1">
              <a:spcBef>
                <a:spcPts val="0"/>
              </a:spcBef>
              <a:spcAft>
                <a:spcPts val="1200"/>
              </a:spcAft>
              <a:buClr>
                <a:srgbClr val="3F768A"/>
              </a:buClr>
              <a:buFont typeface="Wingdings" panose="05000000000000000000" pitchFamily="2" charset="2"/>
              <a:buChar char="§"/>
            </a:pPr>
            <a:r>
              <a:rPr lang="en-US" dirty="0">
                <a:latin typeface="Calibri" panose="020F0502020204030204" pitchFamily="34" charset="0"/>
                <a:cs typeface="Calibri" panose="020F0502020204030204" pitchFamily="34" charset="0"/>
              </a:rPr>
              <a:t>Scroll down to bottom and enter your email address</a:t>
            </a:r>
          </a:p>
        </p:txBody>
      </p:sp>
      <p:sp>
        <p:nvSpPr>
          <p:cNvPr id="5" name="Rectangle 4"/>
          <p:cNvSpPr/>
          <p:nvPr/>
        </p:nvSpPr>
        <p:spPr>
          <a:xfrm>
            <a:off x="0" y="457200"/>
            <a:ext cx="9144000" cy="769441"/>
          </a:xfrm>
          <a:prstGeom prst="rect">
            <a:avLst/>
          </a:prstGeom>
        </p:spPr>
        <p:txBody>
          <a:bodyPr wrap="square">
            <a:spAutoFit/>
          </a:bodyPr>
          <a:lstStyle/>
          <a:p>
            <a:pPr algn="ctr"/>
            <a:r>
              <a:rPr lang="en-US" sz="4400" b="1" dirty="0">
                <a:solidFill>
                  <a:schemeClr val="tx2"/>
                </a:solidFill>
                <a:latin typeface="+mn-lt"/>
                <a:ea typeface="+mj-ea"/>
                <a:cs typeface="+mj-cs"/>
              </a:rPr>
              <a:t>DON’T MISS IMPORTANT INFO</a:t>
            </a:r>
          </a:p>
        </p:txBody>
      </p:sp>
      <p:sp>
        <p:nvSpPr>
          <p:cNvPr id="3" name="Slide Number Placeholder 2"/>
          <p:cNvSpPr>
            <a:spLocks noGrp="1"/>
          </p:cNvSpPr>
          <p:nvPr>
            <p:ph type="sldNum" sz="quarter" idx="12"/>
          </p:nvPr>
        </p:nvSpPr>
        <p:spPr/>
        <p:txBody>
          <a:bodyPr/>
          <a:lstStyle/>
          <a:p>
            <a:fld id="{616AF2F3-25B2-4BB2-ACDD-6440E37D8C73}" type="slidenum">
              <a:rPr lang="en-US" smtClean="0"/>
              <a:t>43</a:t>
            </a:fld>
            <a:endParaRPr lang="en-US" dirty="0"/>
          </a:p>
        </p:txBody>
      </p:sp>
      <p:pic>
        <p:nvPicPr>
          <p:cNvPr id="6" name="Picture 5">
            <a:extLst>
              <a:ext uri="{FF2B5EF4-FFF2-40B4-BE49-F238E27FC236}">
                <a16:creationId xmlns:a16="http://schemas.microsoft.com/office/drawing/2014/main" id="{666C6CD5-21E2-4B02-A261-C131D610987A}"/>
              </a:ext>
            </a:extLst>
          </p:cNvPr>
          <p:cNvPicPr>
            <a:picLocks noChangeAspect="1"/>
          </p:cNvPicPr>
          <p:nvPr/>
        </p:nvPicPr>
        <p:blipFill rotWithShape="1">
          <a:blip r:embed="rId5"/>
          <a:srcRect l="8333" t="39266" r="8333" b="10577"/>
          <a:stretch/>
        </p:blipFill>
        <p:spPr>
          <a:xfrm>
            <a:off x="1129553" y="4419600"/>
            <a:ext cx="6947647" cy="2209800"/>
          </a:xfrm>
          <a:prstGeom prst="rect">
            <a:avLst/>
          </a:prstGeom>
        </p:spPr>
      </p:pic>
      <p:sp>
        <p:nvSpPr>
          <p:cNvPr id="7" name="Rectangle 6">
            <a:extLst>
              <a:ext uri="{FF2B5EF4-FFF2-40B4-BE49-F238E27FC236}">
                <a16:creationId xmlns:a16="http://schemas.microsoft.com/office/drawing/2014/main" id="{25BC21FF-C357-4EAD-8E87-047CB207481B}"/>
              </a:ext>
            </a:extLst>
          </p:cNvPr>
          <p:cNvSpPr/>
          <p:nvPr/>
        </p:nvSpPr>
        <p:spPr>
          <a:xfrm>
            <a:off x="4343400" y="4472842"/>
            <a:ext cx="3642360" cy="5206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8007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BFB06B-3C21-4F3E-A8D2-59155EA83266}"/>
              </a:ext>
            </a:extLst>
          </p:cNvPr>
          <p:cNvSpPr>
            <a:spLocks noGrp="1"/>
          </p:cNvSpPr>
          <p:nvPr>
            <p:ph type="sldNum" sz="quarter" idx="12"/>
          </p:nvPr>
        </p:nvSpPr>
        <p:spPr/>
        <p:txBody>
          <a:bodyPr/>
          <a:lstStyle/>
          <a:p>
            <a:fld id="{616AF2F3-25B2-4BB2-ACDD-6440E37D8C73}" type="slidenum">
              <a:rPr lang="en-US" smtClean="0"/>
              <a:t>44</a:t>
            </a:fld>
            <a:endParaRPr lang="en-US" dirty="0"/>
          </a:p>
        </p:txBody>
      </p:sp>
      <p:sp>
        <p:nvSpPr>
          <p:cNvPr id="4" name="TextBox 3">
            <a:extLst>
              <a:ext uri="{FF2B5EF4-FFF2-40B4-BE49-F238E27FC236}">
                <a16:creationId xmlns:a16="http://schemas.microsoft.com/office/drawing/2014/main" id="{4B1ECD68-7F6A-45E2-932B-999A4213133A}"/>
              </a:ext>
            </a:extLst>
          </p:cNvPr>
          <p:cNvSpPr txBox="1"/>
          <p:nvPr/>
        </p:nvSpPr>
        <p:spPr>
          <a:xfrm>
            <a:off x="876300" y="381000"/>
            <a:ext cx="7391400" cy="769441"/>
          </a:xfrm>
          <a:prstGeom prst="rect">
            <a:avLst/>
          </a:prstGeom>
          <a:noFill/>
        </p:spPr>
        <p:txBody>
          <a:bodyPr wrap="square">
            <a:spAutoFit/>
          </a:bodyPr>
          <a:lstStyle/>
          <a:p>
            <a:pPr algn="ctr"/>
            <a:r>
              <a:rPr lang="en-US" sz="4400" b="1" dirty="0">
                <a:solidFill>
                  <a:schemeClr val="tx2"/>
                </a:solidFill>
                <a:latin typeface="+mn-lt"/>
                <a:ea typeface="+mj-ea"/>
                <a:cs typeface="+mj-cs"/>
              </a:rPr>
              <a:t>DON’T MISS IMPORTANT INFO</a:t>
            </a:r>
          </a:p>
        </p:txBody>
      </p:sp>
      <p:sp>
        <p:nvSpPr>
          <p:cNvPr id="6" name="TextBox 5">
            <a:extLst>
              <a:ext uri="{FF2B5EF4-FFF2-40B4-BE49-F238E27FC236}">
                <a16:creationId xmlns:a16="http://schemas.microsoft.com/office/drawing/2014/main" id="{154DCAD3-179D-4D4D-BC92-65068503A26A}"/>
              </a:ext>
            </a:extLst>
          </p:cNvPr>
          <p:cNvSpPr txBox="1"/>
          <p:nvPr/>
        </p:nvSpPr>
        <p:spPr>
          <a:xfrm>
            <a:off x="304800" y="1536174"/>
            <a:ext cx="8305800" cy="2354491"/>
          </a:xfrm>
          <a:prstGeom prst="rect">
            <a:avLst/>
          </a:prstGeom>
          <a:noFill/>
        </p:spPr>
        <p:txBody>
          <a:bodyPr wrap="square">
            <a:spAutoFit/>
          </a:bodyPr>
          <a:lstStyle/>
          <a:p>
            <a:pPr marL="0" indent="0">
              <a:spcBef>
                <a:spcPts val="0"/>
              </a:spcBef>
              <a:spcAft>
                <a:spcPts val="600"/>
              </a:spcAft>
              <a:buClr>
                <a:srgbClr val="5DA4DA"/>
              </a:buClr>
              <a:buNone/>
            </a:pPr>
            <a:r>
              <a:rPr lang="en-US" sz="2800" b="1" dirty="0">
                <a:solidFill>
                  <a:schemeClr val="tx1">
                    <a:lumMod val="75000"/>
                    <a:lumOff val="25000"/>
                  </a:schemeClr>
                </a:solidFill>
                <a:latin typeface="Calibri" panose="020F0502020204030204" pitchFamily="34" charset="0"/>
                <a:cs typeface="Calibri" panose="020F0502020204030204" pitchFamily="34" charset="0"/>
              </a:rPr>
              <a:t>Due to COVID-19, for the safety of our members CTPF offices are closed to visitors.</a:t>
            </a:r>
          </a:p>
          <a:p>
            <a:pPr marL="0" indent="0">
              <a:spcBef>
                <a:spcPts val="0"/>
              </a:spcBef>
              <a:spcAft>
                <a:spcPts val="600"/>
              </a:spcAft>
              <a:buClr>
                <a:srgbClr val="5DA4DA"/>
              </a:buClr>
              <a:buNone/>
            </a:pPr>
            <a:r>
              <a:rPr lang="en-US" sz="2800" b="1" dirty="0">
                <a:solidFill>
                  <a:srgbClr val="3F768A"/>
                </a:solidFill>
                <a:latin typeface="Calibri" panose="020F0502020204030204" pitchFamily="34" charset="0"/>
                <a:cs typeface="Calibri" panose="020F0502020204030204" pitchFamily="34" charset="0"/>
              </a:rPr>
              <a:t>Stay up-to-date on changes online:</a:t>
            </a:r>
          </a:p>
          <a:p>
            <a:pPr lvl="1">
              <a:spcBef>
                <a:spcPts val="0"/>
              </a:spcBef>
              <a:spcAft>
                <a:spcPts val="600"/>
              </a:spcAft>
              <a:buClr>
                <a:srgbClr val="00467A"/>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Visit the CTPF website at </a:t>
            </a:r>
            <a:r>
              <a:rPr lang="en-US" sz="2400" i="1" u="sng" dirty="0">
                <a:solidFill>
                  <a:srgbClr val="00467A"/>
                </a:solidFill>
                <a:latin typeface="Calibri" panose="020F0502020204030204" pitchFamily="34" charset="0"/>
                <a:cs typeface="Calibri" panose="020F0502020204030204" pitchFamily="34" charset="0"/>
              </a:rPr>
              <a:t>www.ctpf.org</a:t>
            </a:r>
            <a:endParaRPr lang="en-US" sz="2400" u="sng" dirty="0">
              <a:solidFill>
                <a:srgbClr val="00467A"/>
              </a:solidFill>
              <a:latin typeface="Calibri" panose="020F0502020204030204" pitchFamily="34" charset="0"/>
              <a:cs typeface="Calibri" panose="020F0502020204030204" pitchFamily="34" charset="0"/>
            </a:endParaRPr>
          </a:p>
          <a:p>
            <a:pPr lvl="1">
              <a:spcBef>
                <a:spcPts val="0"/>
              </a:spcBef>
              <a:spcAft>
                <a:spcPts val="600"/>
              </a:spcAft>
              <a:buClr>
                <a:srgbClr val="00467A"/>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Follow us on Facebook, Twitter, or LinkedIn   </a:t>
            </a:r>
          </a:p>
        </p:txBody>
      </p:sp>
      <p:pic>
        <p:nvPicPr>
          <p:cNvPr id="7" name="Picture 6">
            <a:extLst>
              <a:ext uri="{FF2B5EF4-FFF2-40B4-BE49-F238E27FC236}">
                <a16:creationId xmlns:a16="http://schemas.microsoft.com/office/drawing/2014/main" id="{256A7F92-2EA0-4689-91BE-31AB7650F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847" y="3733800"/>
            <a:ext cx="3983578" cy="1906765"/>
          </a:xfrm>
          <a:prstGeom prst="rect">
            <a:avLst/>
          </a:prstGeom>
        </p:spPr>
      </p:pic>
      <p:cxnSp>
        <p:nvCxnSpPr>
          <p:cNvPr id="8" name="Straight Connector 7">
            <a:extLst>
              <a:ext uri="{FF2B5EF4-FFF2-40B4-BE49-F238E27FC236}">
                <a16:creationId xmlns:a16="http://schemas.microsoft.com/office/drawing/2014/main" id="{34B837D4-B17E-4FA5-A7E6-45E3F0679094}"/>
              </a:ext>
            </a:extLst>
          </p:cNvPr>
          <p:cNvCxnSpPr>
            <a:cxnSpLocks/>
          </p:cNvCxnSpPr>
          <p:nvPr/>
        </p:nvCxnSpPr>
        <p:spPr>
          <a:xfrm>
            <a:off x="4556078" y="3886338"/>
            <a:ext cx="0" cy="1601688"/>
          </a:xfrm>
          <a:prstGeom prst="line">
            <a:avLst/>
          </a:prstGeom>
          <a:ln>
            <a:solidFill>
              <a:srgbClr val="00467A"/>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27003C4-1791-48F2-9354-3772ACADD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4114800"/>
            <a:ext cx="762000" cy="762000"/>
          </a:xfrm>
          <a:prstGeom prst="rect">
            <a:avLst/>
          </a:prstGeom>
        </p:spPr>
      </p:pic>
      <p:pic>
        <p:nvPicPr>
          <p:cNvPr id="10" name="Picture 9">
            <a:extLst>
              <a:ext uri="{FF2B5EF4-FFF2-40B4-BE49-F238E27FC236}">
                <a16:creationId xmlns:a16="http://schemas.microsoft.com/office/drawing/2014/main" id="{8378D9BA-3280-43B4-8CB6-0D104622DE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5425" y="4078886"/>
            <a:ext cx="797914" cy="797914"/>
          </a:xfrm>
          <a:prstGeom prst="rect">
            <a:avLst/>
          </a:prstGeom>
        </p:spPr>
      </p:pic>
      <p:pic>
        <p:nvPicPr>
          <p:cNvPr id="11" name="Picture 10">
            <a:extLst>
              <a:ext uri="{FF2B5EF4-FFF2-40B4-BE49-F238E27FC236}">
                <a16:creationId xmlns:a16="http://schemas.microsoft.com/office/drawing/2014/main" id="{E1DD1740-2C3B-448C-AA11-6492B6CBF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6797" y="4114800"/>
            <a:ext cx="762000" cy="762000"/>
          </a:xfrm>
          <a:prstGeom prst="rect">
            <a:avLst/>
          </a:prstGeom>
        </p:spPr>
      </p:pic>
      <p:sp>
        <p:nvSpPr>
          <p:cNvPr id="12" name="TextBox 11">
            <a:extLst>
              <a:ext uri="{FF2B5EF4-FFF2-40B4-BE49-F238E27FC236}">
                <a16:creationId xmlns:a16="http://schemas.microsoft.com/office/drawing/2014/main" id="{09991310-4F49-49FC-96FB-DC597686B8C3}"/>
              </a:ext>
            </a:extLst>
          </p:cNvPr>
          <p:cNvSpPr txBox="1"/>
          <p:nvPr/>
        </p:nvSpPr>
        <p:spPr>
          <a:xfrm>
            <a:off x="4837105" y="4969619"/>
            <a:ext cx="3621092" cy="307777"/>
          </a:xfrm>
          <a:prstGeom prst="rect">
            <a:avLst/>
          </a:prstGeom>
          <a:noFill/>
        </p:spPr>
        <p:txBody>
          <a:bodyPr wrap="square" rtlCol="0">
            <a:spAutoFit/>
          </a:bodyPr>
          <a:lstStyle/>
          <a:p>
            <a:r>
              <a:rPr lang="en-US" sz="1400" b="1" dirty="0">
                <a:solidFill>
                  <a:schemeClr val="tx1">
                    <a:lumMod val="50000"/>
                    <a:lumOff val="50000"/>
                  </a:schemeClr>
                </a:solidFill>
              </a:rPr>
              <a:t>Search: Chicago Teachers Pension Fund </a:t>
            </a:r>
          </a:p>
        </p:txBody>
      </p:sp>
      <p:sp>
        <p:nvSpPr>
          <p:cNvPr id="14" name="TextBox 13">
            <a:extLst>
              <a:ext uri="{FF2B5EF4-FFF2-40B4-BE49-F238E27FC236}">
                <a16:creationId xmlns:a16="http://schemas.microsoft.com/office/drawing/2014/main" id="{E07990A1-B088-4948-8100-EF1B6AA769AD}"/>
              </a:ext>
            </a:extLst>
          </p:cNvPr>
          <p:cNvSpPr txBox="1"/>
          <p:nvPr/>
        </p:nvSpPr>
        <p:spPr>
          <a:xfrm>
            <a:off x="669879" y="5615582"/>
            <a:ext cx="7772397" cy="1107996"/>
          </a:xfrm>
          <a:prstGeom prst="rect">
            <a:avLst/>
          </a:prstGeom>
          <a:noFill/>
        </p:spPr>
        <p:txBody>
          <a:bodyPr wrap="square">
            <a:spAutoFit/>
          </a:bodyPr>
          <a:lstStyle/>
          <a:p>
            <a:r>
              <a:rPr lang="en-US" sz="2200" dirty="0">
                <a:latin typeface="Calibri" panose="020F0502020204030204" pitchFamily="34" charset="0"/>
                <a:cs typeface="Calibri" panose="020F0502020204030204" pitchFamily="34" charset="0"/>
              </a:rPr>
              <a:t>The best way to send documents, including </a:t>
            </a:r>
            <a:r>
              <a:rPr lang="en-US" sz="2200" u="sng" dirty="0">
                <a:latin typeface="Calibri" panose="020F0502020204030204" pitchFamily="34" charset="0"/>
                <a:cs typeface="Calibri" panose="020F0502020204030204" pitchFamily="34" charset="0"/>
              </a:rPr>
              <a:t>Health Insurance enrollment forms</a:t>
            </a:r>
            <a:r>
              <a:rPr lang="en-US" sz="2200" dirty="0">
                <a:latin typeface="Calibri" panose="020F0502020204030204" pitchFamily="34" charset="0"/>
                <a:cs typeface="Calibri" panose="020F0502020204030204" pitchFamily="34" charset="0"/>
              </a:rPr>
              <a:t> or </a:t>
            </a:r>
            <a:r>
              <a:rPr lang="en-US" sz="2200" u="sng" dirty="0">
                <a:latin typeface="Calibri" panose="020F0502020204030204" pitchFamily="34" charset="0"/>
                <a:cs typeface="Calibri" panose="020F0502020204030204" pitchFamily="34" charset="0"/>
              </a:rPr>
              <a:t>any other submissions</a:t>
            </a:r>
            <a:r>
              <a:rPr lang="en-US" sz="2200" dirty="0">
                <a:latin typeface="Calibri" panose="020F0502020204030204" pitchFamily="34" charset="0"/>
                <a:cs typeface="Calibri" panose="020F0502020204030204" pitchFamily="34" charset="0"/>
              </a:rPr>
              <a:t>, is by Fax to 312.641.7185 or attach to an email to </a:t>
            </a:r>
            <a:r>
              <a:rPr lang="en-US" sz="2200" b="1" u="sng" dirty="0">
                <a:latin typeface="Calibri" panose="020F0502020204030204" pitchFamily="34" charset="0"/>
                <a:cs typeface="Calibri" panose="020F0502020204030204" pitchFamily="34" charset="0"/>
              </a:rPr>
              <a:t>imaging@ctpf.org</a:t>
            </a:r>
            <a:endParaRPr lang="en-US" sz="2200" dirty="0">
              <a:solidFill>
                <a:schemeClr val="tx1">
                  <a:lumMod val="75000"/>
                  <a:lumOff val="25000"/>
                </a:schemeClr>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4814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381000" y="381000"/>
            <a:ext cx="5199888" cy="1311483"/>
          </a:xfrm>
          <a:prstGeom prst="rect">
            <a:avLst/>
          </a:prstGeom>
        </p:spPr>
        <p:txBody>
          <a:bodyPr vert="horz" lIns="91440" tIns="45720" rIns="91440" bIns="45720" rtlCol="0" anchor="b">
            <a:noAutofit/>
          </a:bodyPr>
          <a:lstStyle>
            <a:lvl1pPr algn="l" defTabSz="914400" rtl="0" eaLnBrk="1" latinLnBrk="0" hangingPunct="1">
              <a:spcBef>
                <a:spcPct val="0"/>
              </a:spcBef>
              <a:buNone/>
              <a:defRPr sz="4800" b="1" kern="1200">
                <a:ln>
                  <a:noFill/>
                </a:ln>
                <a:solidFill>
                  <a:schemeClr val="tx2"/>
                </a:solidFill>
                <a:latin typeface="+mj-lt"/>
                <a:ea typeface="+mj-ea"/>
                <a:cs typeface="+mj-cs"/>
              </a:defRPr>
            </a:lvl1pPr>
          </a:lstStyle>
          <a:p>
            <a:r>
              <a:rPr lang="en-US" sz="1400" dirty="0">
                <a:solidFill>
                  <a:schemeClr val="bg1">
                    <a:lumMod val="95000"/>
                  </a:schemeClr>
                </a:solidFill>
              </a:rPr>
              <a:t>Chicago Teachers' Pension Fund</a:t>
            </a:r>
            <a:br>
              <a:rPr lang="en-US" sz="1400" dirty="0">
                <a:solidFill>
                  <a:schemeClr val="bg1">
                    <a:lumMod val="95000"/>
                  </a:schemeClr>
                </a:solidFill>
              </a:rPr>
            </a:br>
            <a:r>
              <a:rPr lang="en-US" sz="1400" dirty="0">
                <a:solidFill>
                  <a:schemeClr val="bg1">
                    <a:lumMod val="95000"/>
                  </a:schemeClr>
                </a:solidFill>
              </a:rPr>
              <a:t>425 S Financial Place | Suite 1400</a:t>
            </a:r>
            <a:br>
              <a:rPr lang="en-US" sz="1400" dirty="0">
                <a:solidFill>
                  <a:schemeClr val="bg1">
                    <a:lumMod val="95000"/>
                  </a:schemeClr>
                </a:solidFill>
              </a:rPr>
            </a:br>
            <a:r>
              <a:rPr lang="en-US" sz="1400" dirty="0">
                <a:solidFill>
                  <a:schemeClr val="bg1">
                    <a:lumMod val="95000"/>
                  </a:schemeClr>
                </a:solidFill>
              </a:rPr>
              <a:t>Chicago, Illinois 60601-1231</a:t>
            </a:r>
            <a:br>
              <a:rPr lang="en-US" sz="1400" dirty="0">
                <a:solidFill>
                  <a:schemeClr val="bg1">
                    <a:lumMod val="95000"/>
                  </a:schemeClr>
                </a:solidFill>
              </a:rPr>
            </a:br>
            <a:r>
              <a:rPr lang="en-US" sz="1400" dirty="0">
                <a:solidFill>
                  <a:schemeClr val="bg1">
                    <a:lumMod val="95000"/>
                  </a:schemeClr>
                </a:solidFill>
              </a:rPr>
              <a:t>312.641.4464 p.         </a:t>
            </a:r>
            <a:br>
              <a:rPr lang="en-US" sz="1400" dirty="0">
                <a:solidFill>
                  <a:schemeClr val="bg1">
                    <a:lumMod val="95000"/>
                  </a:schemeClr>
                </a:solidFill>
              </a:rPr>
            </a:br>
            <a:r>
              <a:rPr lang="en-US" sz="1400" dirty="0">
                <a:solidFill>
                  <a:schemeClr val="bg1">
                    <a:lumMod val="95000"/>
                  </a:schemeClr>
                </a:solidFill>
              </a:rPr>
              <a:t>312.641.7185 f.</a:t>
            </a:r>
          </a:p>
        </p:txBody>
      </p:sp>
      <p:cxnSp>
        <p:nvCxnSpPr>
          <p:cNvPr id="7" name="Straight Connector 6"/>
          <p:cNvCxnSpPr/>
          <p:nvPr/>
        </p:nvCxnSpPr>
        <p:spPr>
          <a:xfrm flipV="1">
            <a:off x="411407" y="609600"/>
            <a:ext cx="0" cy="10828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6190" t="3138" r="80737" b="72534"/>
          <a:stretch/>
        </p:blipFill>
        <p:spPr bwMode="auto">
          <a:xfrm>
            <a:off x="7309368" y="5947484"/>
            <a:ext cx="377154" cy="381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80535" t="3193" r="8546" b="72049"/>
          <a:stretch/>
        </p:blipFill>
        <p:spPr bwMode="auto">
          <a:xfrm>
            <a:off x="7778291" y="5943600"/>
            <a:ext cx="381000" cy="38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rotWithShape="1">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l="50147"/>
          <a:stretch/>
        </p:blipFill>
        <p:spPr bwMode="auto">
          <a:xfrm>
            <a:off x="8235491" y="5947485"/>
            <a:ext cx="375109"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5486400" y="6321623"/>
            <a:ext cx="4194267"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rPr>
              <a:t>Follow us: </a:t>
            </a:r>
            <a:r>
              <a:rPr lang="en-US" sz="1400" dirty="0">
                <a:solidFill>
                  <a:schemeClr val="bg1"/>
                </a:solidFill>
              </a:rPr>
              <a:t>Chicago Teachers Pension Fund </a:t>
            </a:r>
          </a:p>
        </p:txBody>
      </p:sp>
      <p:cxnSp>
        <p:nvCxnSpPr>
          <p:cNvPr id="15" name="Straight Connector 14"/>
          <p:cNvCxnSpPr/>
          <p:nvPr/>
        </p:nvCxnSpPr>
        <p:spPr>
          <a:xfrm flipV="1">
            <a:off x="8763000" y="5943600"/>
            <a:ext cx="0" cy="6844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56124" y="3048000"/>
            <a:ext cx="7397276" cy="1446550"/>
          </a:xfrm>
          <a:prstGeom prst="rect">
            <a:avLst/>
          </a:prstGeom>
        </p:spPr>
        <p:txBody>
          <a:bodyPr wrap="square">
            <a:spAutoFit/>
          </a:bodyPr>
          <a:lstStyle/>
          <a:p>
            <a:pPr algn="ctr"/>
            <a:r>
              <a:rPr lang="en-US" sz="8800" b="1" i="1" dirty="0">
                <a:solidFill>
                  <a:srgbClr val="F4F0E5"/>
                </a:solidFill>
                <a:latin typeface="+mj-lt"/>
                <a:cs typeface="Times New Roman" pitchFamily="18" charset="0"/>
              </a:rPr>
              <a:t>Questions</a:t>
            </a:r>
            <a:endParaRPr lang="en-US" sz="8800" i="1" dirty="0">
              <a:solidFill>
                <a:srgbClr val="F4F0E5"/>
              </a:solidFill>
              <a:latin typeface="+mj-lt"/>
            </a:endParaRPr>
          </a:p>
        </p:txBody>
      </p:sp>
      <p:sp>
        <p:nvSpPr>
          <p:cNvPr id="3" name="Slide Number Placeholder 2"/>
          <p:cNvSpPr>
            <a:spLocks noGrp="1"/>
          </p:cNvSpPr>
          <p:nvPr>
            <p:ph type="sldNum" sz="quarter" idx="12"/>
          </p:nvPr>
        </p:nvSpPr>
        <p:spPr/>
        <p:txBody>
          <a:bodyPr/>
          <a:lstStyle/>
          <a:p>
            <a:fld id="{616AF2F3-25B2-4BB2-ACDD-6440E37D8C73}" type="slidenum">
              <a:rPr lang="en-US" smtClean="0"/>
              <a:t>45</a:t>
            </a:fld>
            <a:endParaRPr lang="en-US" dirty="0"/>
          </a:p>
        </p:txBody>
      </p:sp>
    </p:spTree>
    <p:extLst>
      <p:ext uri="{BB962C8B-B14F-4D97-AF65-F5344CB8AC3E}">
        <p14:creationId xmlns:p14="http://schemas.microsoft.com/office/powerpoint/2010/main" val="204031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5352" y="1760466"/>
            <a:ext cx="6477000" cy="4401205"/>
          </a:xfrm>
          <a:prstGeom prst="rect">
            <a:avLst/>
          </a:prstGeom>
          <a:noFill/>
        </p:spPr>
        <p:txBody>
          <a:bodyPr wrap="square" rtlCol="0">
            <a:spAutoFit/>
          </a:bodyPr>
          <a:lstStyle/>
          <a:p>
            <a:pPr marL="688975">
              <a:spcAft>
                <a:spcPts val="1200"/>
              </a:spcAft>
              <a:tabLst>
                <a:tab pos="6345238" algn="l"/>
                <a:tab pos="6864350" algn="l"/>
                <a:tab pos="7202488" algn="l"/>
              </a:tabLst>
            </a:pPr>
            <a:r>
              <a:rPr lang="en-US" sz="2400" dirty="0">
                <a:latin typeface="+mj-lt"/>
              </a:rPr>
              <a:t>The best way to send documents to CTPF is electronically:</a:t>
            </a:r>
          </a:p>
          <a:p>
            <a:pPr marL="1146175" indent="-457200">
              <a:spcAft>
                <a:spcPts val="1200"/>
              </a:spcAft>
              <a:buFont typeface="Wingdings" panose="05000000000000000000" pitchFamily="2" charset="2"/>
              <a:buChar char="§"/>
              <a:tabLst>
                <a:tab pos="6345238" algn="l"/>
                <a:tab pos="6864350" algn="l"/>
                <a:tab pos="7202488" algn="l"/>
              </a:tabLst>
            </a:pPr>
            <a:r>
              <a:rPr lang="en-US" sz="2400" dirty="0">
                <a:latin typeface="+mj-lt"/>
              </a:rPr>
              <a:t>Fax to </a:t>
            </a:r>
            <a:r>
              <a:rPr lang="en-US" sz="2400" b="1" dirty="0">
                <a:latin typeface="+mj-lt"/>
              </a:rPr>
              <a:t>312.641.7185</a:t>
            </a:r>
            <a:r>
              <a:rPr lang="en-US" sz="2400" dirty="0">
                <a:latin typeface="+mj-lt"/>
              </a:rPr>
              <a:t> or</a:t>
            </a:r>
          </a:p>
          <a:p>
            <a:pPr marL="1146175" indent="-457200">
              <a:spcAft>
                <a:spcPts val="1200"/>
              </a:spcAft>
              <a:buFont typeface="Wingdings" panose="05000000000000000000" pitchFamily="2" charset="2"/>
              <a:buChar char="§"/>
              <a:tabLst>
                <a:tab pos="6345238" algn="l"/>
                <a:tab pos="6864350" algn="l"/>
                <a:tab pos="7202488" algn="l"/>
              </a:tabLst>
            </a:pPr>
            <a:r>
              <a:rPr lang="en-US" sz="2400" dirty="0">
                <a:latin typeface="+mj-lt"/>
              </a:rPr>
              <a:t>Email with attachment to </a:t>
            </a:r>
            <a:r>
              <a:rPr lang="en-US" sz="2400" b="1" dirty="0">
                <a:latin typeface="+mj-lt"/>
                <a:hlinkClick r:id="rId3"/>
              </a:rPr>
              <a:t>imaging@ctpf.org</a:t>
            </a:r>
            <a:endParaRPr lang="en-US" sz="2400" b="1" dirty="0">
              <a:latin typeface="+mj-lt"/>
            </a:endParaRPr>
          </a:p>
          <a:p>
            <a:pPr marL="688975">
              <a:spcAft>
                <a:spcPts val="1200"/>
              </a:spcAft>
              <a:tabLst>
                <a:tab pos="6345238" algn="l"/>
                <a:tab pos="6864350" algn="l"/>
                <a:tab pos="7202488" algn="l"/>
              </a:tabLst>
            </a:pPr>
            <a:endParaRPr lang="en-US" sz="2400" i="1" dirty="0">
              <a:latin typeface="+mn-lt"/>
            </a:endParaRPr>
          </a:p>
          <a:p>
            <a:pPr>
              <a:spcAft>
                <a:spcPts val="1200"/>
              </a:spcAft>
              <a:defRPr/>
            </a:pPr>
            <a:r>
              <a:rPr lang="en-US" sz="2400" i="1" dirty="0">
                <a:latin typeface="+mn-lt"/>
              </a:rPr>
              <a:t>We highly encourage electronic document submission. You may also mail documents. If you mail your documents, please allow for any delay in USPS delivery.</a:t>
            </a:r>
          </a:p>
        </p:txBody>
      </p:sp>
      <p:grpSp>
        <p:nvGrpSpPr>
          <p:cNvPr id="3" name="Group 2">
            <a:extLst>
              <a:ext uri="{FF2B5EF4-FFF2-40B4-BE49-F238E27FC236}">
                <a16:creationId xmlns:a16="http://schemas.microsoft.com/office/drawing/2014/main" id="{8AFE7532-BAB7-4CD9-A5B7-40C4FDC06D1A}"/>
              </a:ext>
            </a:extLst>
          </p:cNvPr>
          <p:cNvGrpSpPr/>
          <p:nvPr/>
        </p:nvGrpSpPr>
        <p:grpSpPr>
          <a:xfrm>
            <a:off x="6718289" y="2514600"/>
            <a:ext cx="2087780" cy="2743200"/>
            <a:chOff x="6718289" y="2411165"/>
            <a:chExt cx="2087780" cy="274320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8289" y="2411165"/>
              <a:ext cx="1968511" cy="24076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7099" y="3249365"/>
              <a:ext cx="1548970" cy="1905000"/>
            </a:xfrm>
            <a:prstGeom prst="rect">
              <a:avLst/>
            </a:prstGeom>
          </p:spPr>
        </p:pic>
      </p:grpSp>
      <p:sp>
        <p:nvSpPr>
          <p:cNvPr id="7" name="Google Shape;93;p14">
            <a:extLst>
              <a:ext uri="{FF2B5EF4-FFF2-40B4-BE49-F238E27FC236}">
                <a16:creationId xmlns:a16="http://schemas.microsoft.com/office/drawing/2014/main" id="{2759C369-77E1-4D6A-92AE-E094A5EF43F0}"/>
              </a:ext>
            </a:extLst>
          </p:cNvPr>
          <p:cNvSpPr txBox="1">
            <a:spLocks/>
          </p:cNvSpPr>
          <p:nvPr/>
        </p:nvSpPr>
        <p:spPr>
          <a:xfrm>
            <a:off x="4343400" y="193961"/>
            <a:ext cx="8229600" cy="11430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buClr>
                <a:schemeClr val="dk2"/>
              </a:buClr>
              <a:buSzPts val="4400"/>
            </a:pPr>
            <a:endParaRPr lang="en-US" b="1" dirty="0">
              <a:solidFill>
                <a:schemeClr val="dk2"/>
              </a:solidFill>
            </a:endParaRPr>
          </a:p>
        </p:txBody>
      </p:sp>
      <p:sp>
        <p:nvSpPr>
          <p:cNvPr id="10" name="Title 9">
            <a:extLst>
              <a:ext uri="{FF2B5EF4-FFF2-40B4-BE49-F238E27FC236}">
                <a16:creationId xmlns:a16="http://schemas.microsoft.com/office/drawing/2014/main" id="{B0A00930-982A-49EA-91C1-BAAA8F727EA3}"/>
              </a:ext>
            </a:extLst>
          </p:cNvPr>
          <p:cNvSpPr>
            <a:spLocks noGrp="1"/>
          </p:cNvSpPr>
          <p:nvPr>
            <p:ph type="title"/>
          </p:nvPr>
        </p:nvSpPr>
        <p:spPr>
          <a:xfrm>
            <a:off x="0" y="26638"/>
            <a:ext cx="9144000" cy="1325563"/>
          </a:xfrm>
        </p:spPr>
        <p:txBody>
          <a:bodyPr>
            <a:normAutofit/>
          </a:bodyPr>
          <a:lstStyle/>
          <a:p>
            <a:pPr algn="ctr"/>
            <a:r>
              <a:rPr lang="en-US" b="1" dirty="0">
                <a:solidFill>
                  <a:schemeClr val="dk2"/>
                </a:solidFill>
              </a:rPr>
              <a:t>SUBMITTING DOCUMENTS</a:t>
            </a:r>
            <a:endParaRPr lang="en-US" dirty="0"/>
          </a:p>
        </p:txBody>
      </p:sp>
      <p:pic>
        <p:nvPicPr>
          <p:cNvPr id="11" name="Picture 10">
            <a:extLst>
              <a:ext uri="{FF2B5EF4-FFF2-40B4-BE49-F238E27FC236}">
                <a16:creationId xmlns:a16="http://schemas.microsoft.com/office/drawing/2014/main" id="{201A279D-53AB-485F-B7CF-FFA214DDCD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8265"/>
          <a:stretch/>
        </p:blipFill>
        <p:spPr>
          <a:xfrm>
            <a:off x="171579" y="6569937"/>
            <a:ext cx="571242" cy="138109"/>
          </a:xfrm>
          <a:prstGeom prst="rect">
            <a:avLst/>
          </a:prstGeom>
        </p:spPr>
      </p:pic>
      <p:sp>
        <p:nvSpPr>
          <p:cNvPr id="12" name="Slide Number Placeholder 3">
            <a:extLst>
              <a:ext uri="{FF2B5EF4-FFF2-40B4-BE49-F238E27FC236}">
                <a16:creationId xmlns:a16="http://schemas.microsoft.com/office/drawing/2014/main" id="{54F7445F-B426-4A69-AE44-19550E2A6442}"/>
              </a:ext>
            </a:extLst>
          </p:cNvPr>
          <p:cNvSpPr>
            <a:spLocks noGrp="1"/>
          </p:cNvSpPr>
          <p:nvPr>
            <p:ph type="sldNum" sz="quarter" idx="12"/>
          </p:nvPr>
        </p:nvSpPr>
        <p:spPr>
          <a:xfrm>
            <a:off x="8305800" y="6356351"/>
            <a:ext cx="381000" cy="349250"/>
          </a:xfrm>
        </p:spPr>
        <p:txBody>
          <a:bodyPr/>
          <a:lstStyle/>
          <a:p>
            <a:fld id="{F7BBA2A6-5623-441D-9145-94423B34163A}" type="slidenum">
              <a:rPr lang="en-US" smtClean="0"/>
              <a:t>5</a:t>
            </a:fld>
            <a:endParaRPr lang="en-US"/>
          </a:p>
        </p:txBody>
      </p:sp>
    </p:spTree>
    <p:extLst>
      <p:ext uri="{BB962C8B-B14F-4D97-AF65-F5344CB8AC3E}">
        <p14:creationId xmlns:p14="http://schemas.microsoft.com/office/powerpoint/2010/main" val="83768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0" y="228600"/>
            <a:ext cx="9144000" cy="1143000"/>
          </a:xfrm>
          <a:prstGeom prst="rect">
            <a:avLst/>
          </a:prstGeom>
          <a:noFill/>
          <a:ln>
            <a:miter lim="800000"/>
            <a:headEnd/>
            <a:tailEnd/>
          </a:ln>
        </p:spPr>
        <p:txBody>
          <a:bodyPr vert="horz" wrap="square" lIns="91440" tIns="45720" rIns="91440" bIns="45720" numCol="1" anchor="ctr" anchorCtr="0" compatLnSpc="1">
            <a:prstTxWarp prst="textNoShape">
              <a:avLst/>
            </a:prstTxWarp>
            <a:normAutofit/>
          </a:bodyPr>
          <a:lstStyle/>
          <a:p>
            <a:pPr algn="ctr" fontAlgn="auto">
              <a:spcAft>
                <a:spcPts val="0"/>
              </a:spcAft>
              <a:defRPr/>
            </a:pPr>
            <a:r>
              <a:rPr lang="en-US" b="1" dirty="0">
                <a:solidFill>
                  <a:schemeClr val="dk2"/>
                </a:solidFill>
              </a:rPr>
              <a:t>AGE 65: A MILESTONE BIRTHDAY</a:t>
            </a:r>
            <a:endParaRPr lang="en-US" b="1" dirty="0"/>
          </a:p>
        </p:txBody>
      </p:sp>
      <p:sp>
        <p:nvSpPr>
          <p:cNvPr id="8"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r>
              <a:rPr lang="en-US" sz="1600" b="1" dirty="0">
                <a:solidFill>
                  <a:schemeClr val="bg1"/>
                </a:solidFill>
                <a:latin typeface="Calibri" pitchFamily="34" charset="0"/>
              </a:rPr>
              <a:t>3</a:t>
            </a:r>
          </a:p>
        </p:txBody>
      </p:sp>
      <p:sp>
        <p:nvSpPr>
          <p:cNvPr id="3" name="Content Placeholder 2"/>
          <p:cNvSpPr>
            <a:spLocks noGrp="1"/>
          </p:cNvSpPr>
          <p:nvPr>
            <p:ph idx="4294967295"/>
          </p:nvPr>
        </p:nvSpPr>
        <p:spPr>
          <a:xfrm>
            <a:off x="210553" y="1571228"/>
            <a:ext cx="6019800" cy="3715543"/>
          </a:xfrm>
        </p:spPr>
        <p:txBody>
          <a:bodyPr>
            <a:noAutofit/>
          </a:bodyPr>
          <a:lstStyle/>
          <a:p>
            <a:pPr marL="795337" lvl="1" indent="-457200">
              <a:spcAft>
                <a:spcPct val="35000"/>
              </a:spcAft>
              <a:buClr>
                <a:schemeClr val="tx2"/>
              </a:buClr>
            </a:pPr>
            <a:r>
              <a:rPr lang="en-US" sz="2800" dirty="0"/>
              <a:t>You are Medicare eligible!</a:t>
            </a:r>
          </a:p>
          <a:p>
            <a:pPr marL="795337" lvl="1" indent="-457200">
              <a:spcAft>
                <a:spcPct val="10000"/>
              </a:spcAft>
              <a:buClr>
                <a:schemeClr val="tx2"/>
              </a:buClr>
            </a:pPr>
            <a:r>
              <a:rPr lang="en-US" sz="2800" dirty="0"/>
              <a:t>Your current CTPF health insurance coverage ends at the end of the month before your 65th birthday</a:t>
            </a:r>
          </a:p>
          <a:p>
            <a:pPr marL="795337" lvl="1" indent="-457200">
              <a:spcAft>
                <a:spcPct val="10000"/>
              </a:spcAft>
              <a:buClr>
                <a:schemeClr val="tx2"/>
              </a:buClr>
            </a:pPr>
            <a:r>
              <a:rPr lang="en-US" sz="2800" dirty="0"/>
              <a:t>Your current CPS COBRA health insurance coverage ends at the end of the month before your 65th birthday</a:t>
            </a:r>
          </a:p>
          <a:p>
            <a:pPr marL="338137" lvl="1" indent="0">
              <a:spcAft>
                <a:spcPct val="10000"/>
              </a:spcAft>
              <a:buClr>
                <a:schemeClr val="tx2"/>
              </a:buClr>
              <a:buNone/>
            </a:pPr>
            <a:endParaRPr lang="en-US" sz="2800" dirty="0"/>
          </a:p>
        </p:txBody>
      </p:sp>
      <p:pic>
        <p:nvPicPr>
          <p:cNvPr id="2052" name="Picture 4" descr="Related image"/>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5000" y="1627187"/>
            <a:ext cx="3162300" cy="48768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ackgroundRemoval t="10000" b="100000" l="556" r="90000"/>
                    </a14:imgEffect>
                  </a14:imgLayer>
                </a14:imgProps>
              </a:ext>
              <a:ext uri="{28A0092B-C50C-407E-A947-70E740481C1C}">
                <a14:useLocalDpi xmlns:a14="http://schemas.microsoft.com/office/drawing/2010/main" val="0"/>
              </a:ext>
            </a:extLst>
          </a:blip>
          <a:stretch>
            <a:fillRect/>
          </a:stretch>
        </p:blipFill>
        <p:spPr>
          <a:xfrm>
            <a:off x="-76200" y="5029200"/>
            <a:ext cx="2743200" cy="1828800"/>
          </a:xfrm>
          <a:prstGeom prst="rect">
            <a:avLst/>
          </a:prstGeom>
        </p:spPr>
      </p:pic>
      <p:sp>
        <p:nvSpPr>
          <p:cNvPr id="9" name="TextBox 8"/>
          <p:cNvSpPr txBox="1"/>
          <p:nvPr/>
        </p:nvSpPr>
        <p:spPr>
          <a:xfrm>
            <a:off x="6781800" y="1988403"/>
            <a:ext cx="1066800" cy="830997"/>
          </a:xfrm>
          <a:prstGeom prst="rect">
            <a:avLst/>
          </a:prstGeom>
          <a:noFill/>
        </p:spPr>
        <p:txBody>
          <a:bodyPr wrap="square" rtlCol="0">
            <a:spAutoFit/>
          </a:bodyPr>
          <a:lstStyle/>
          <a:p>
            <a:r>
              <a:rPr lang="en-US" sz="4800" b="1" dirty="0">
                <a:solidFill>
                  <a:schemeClr val="tx2"/>
                </a:solidFill>
              </a:rPr>
              <a:t>65</a:t>
            </a:r>
            <a:endParaRPr lang="en-US" b="1" dirty="0">
              <a:solidFill>
                <a:schemeClr val="tx2"/>
              </a:solidFill>
            </a:endParaRPr>
          </a:p>
        </p:txBody>
      </p:sp>
      <p:sp>
        <p:nvSpPr>
          <p:cNvPr id="15" name="TextBox 14"/>
          <p:cNvSpPr txBox="1"/>
          <p:nvPr/>
        </p:nvSpPr>
        <p:spPr>
          <a:xfrm>
            <a:off x="5867400" y="2403901"/>
            <a:ext cx="1066800" cy="830997"/>
          </a:xfrm>
          <a:prstGeom prst="rect">
            <a:avLst/>
          </a:prstGeom>
          <a:noFill/>
        </p:spPr>
        <p:txBody>
          <a:bodyPr wrap="square" rtlCol="0">
            <a:spAutoFit/>
          </a:bodyPr>
          <a:lstStyle/>
          <a:p>
            <a:r>
              <a:rPr lang="en-US" sz="4800" b="1" dirty="0">
                <a:solidFill>
                  <a:schemeClr val="accent5">
                    <a:lumMod val="20000"/>
                    <a:lumOff val="80000"/>
                  </a:schemeClr>
                </a:solidFill>
              </a:rPr>
              <a:t>65</a:t>
            </a:r>
            <a:endParaRPr lang="en-US" b="1" dirty="0">
              <a:solidFill>
                <a:schemeClr val="accent5">
                  <a:lumMod val="20000"/>
                  <a:lumOff val="80000"/>
                </a:schemeClr>
              </a:solidFill>
            </a:endParaRPr>
          </a:p>
        </p:txBody>
      </p:sp>
      <p:sp>
        <p:nvSpPr>
          <p:cNvPr id="16" name="TextBox 15"/>
          <p:cNvSpPr txBox="1"/>
          <p:nvPr/>
        </p:nvSpPr>
        <p:spPr>
          <a:xfrm>
            <a:off x="7772400" y="2399882"/>
            <a:ext cx="1066800" cy="830997"/>
          </a:xfrm>
          <a:prstGeom prst="rect">
            <a:avLst/>
          </a:prstGeom>
          <a:noFill/>
        </p:spPr>
        <p:txBody>
          <a:bodyPr wrap="square" rtlCol="0">
            <a:spAutoFit/>
          </a:bodyPr>
          <a:lstStyle/>
          <a:p>
            <a:r>
              <a:rPr lang="en-US" sz="4800" b="1" dirty="0">
                <a:solidFill>
                  <a:schemeClr val="accent5">
                    <a:lumMod val="60000"/>
                    <a:lumOff val="40000"/>
                  </a:schemeClr>
                </a:solidFill>
              </a:rPr>
              <a:t>65</a:t>
            </a:r>
            <a:endParaRPr lang="en-US" b="1" dirty="0">
              <a:solidFill>
                <a:schemeClr val="accent5">
                  <a:lumMod val="60000"/>
                  <a:lumOff val="40000"/>
                </a:schemeClr>
              </a:solidFill>
            </a:endParaRPr>
          </a:p>
        </p:txBody>
      </p:sp>
      <p:sp>
        <p:nvSpPr>
          <p:cNvPr id="4" name="Slide Number Placeholder 3"/>
          <p:cNvSpPr>
            <a:spLocks noGrp="1"/>
          </p:cNvSpPr>
          <p:nvPr>
            <p:ph type="sldNum" sz="quarter" idx="12"/>
          </p:nvPr>
        </p:nvSpPr>
        <p:spPr/>
        <p:txBody>
          <a:bodyPr/>
          <a:lstStyle/>
          <a:p>
            <a:fld id="{616AF2F3-25B2-4BB2-ACDD-6440E37D8C73}" type="slidenum">
              <a:rPr lang="en-US" smtClean="0"/>
              <a:t>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0" y="533400"/>
            <a:ext cx="9144000" cy="609600"/>
          </a:xfrm>
          <a:prstGeom prst="rect">
            <a:avLst/>
          </a:prstGeom>
          <a:noFill/>
          <a:ln>
            <a:miter lim="800000"/>
            <a:headEnd/>
            <a:tailEnd/>
          </a:ln>
        </p:spPr>
        <p:txBody>
          <a:bodyPr vert="horz" wrap="square" lIns="91440" tIns="45720" rIns="91440" bIns="45720" numCol="1" anchor="ctr" anchorCtr="0" compatLnSpc="1">
            <a:prstTxWarp prst="textNoShape">
              <a:avLst/>
            </a:prstTxWarp>
            <a:noAutofit/>
          </a:bodyPr>
          <a:lstStyle/>
          <a:p>
            <a:pPr algn="ctr"/>
            <a:r>
              <a:rPr lang="en-US" b="1" dirty="0">
                <a:solidFill>
                  <a:schemeClr val="tx2"/>
                </a:solidFill>
                <a:latin typeface="+mn-lt"/>
              </a:rPr>
              <a:t>YOUR ACTION IS REQUIRED!</a:t>
            </a:r>
          </a:p>
        </p:txBody>
      </p:sp>
      <p:sp>
        <p:nvSpPr>
          <p:cNvPr id="22530" name="Content Placeholder 2"/>
          <p:cNvSpPr>
            <a:spLocks noGrp="1"/>
          </p:cNvSpPr>
          <p:nvPr>
            <p:ph idx="4294967295"/>
          </p:nvPr>
        </p:nvSpPr>
        <p:spPr>
          <a:xfrm>
            <a:off x="0" y="1676400"/>
            <a:ext cx="8991600" cy="5181600"/>
          </a:xfrm>
        </p:spPr>
        <p:txBody>
          <a:bodyPr>
            <a:noAutofit/>
          </a:bodyPr>
          <a:lstStyle/>
          <a:p>
            <a:pPr marL="457200" lvl="1" indent="0">
              <a:spcAft>
                <a:spcPct val="35000"/>
              </a:spcAft>
              <a:buClr>
                <a:srgbClr val="034D24"/>
              </a:buClr>
              <a:buNone/>
            </a:pPr>
            <a:r>
              <a:rPr lang="en-US" b="1" dirty="0">
                <a:solidFill>
                  <a:schemeClr val="tx2">
                    <a:lumMod val="75000"/>
                  </a:schemeClr>
                </a:solidFill>
              </a:rPr>
              <a:t>Enroll in Medicare Part A and Part B </a:t>
            </a:r>
          </a:p>
          <a:p>
            <a:pPr lvl="2">
              <a:spcAft>
                <a:spcPct val="35000"/>
              </a:spcAft>
              <a:buClr>
                <a:schemeClr val="tx2"/>
              </a:buClr>
            </a:pPr>
            <a:r>
              <a:rPr lang="en-US" sz="2400" dirty="0"/>
              <a:t>Medicare is now your primary insurance; CTPF plans help           pay the portion of claims that are not paid by Medicare</a:t>
            </a:r>
          </a:p>
          <a:p>
            <a:pPr marL="457200" lvl="1" indent="0">
              <a:spcBef>
                <a:spcPts val="1200"/>
              </a:spcBef>
              <a:spcAft>
                <a:spcPct val="35000"/>
              </a:spcAft>
              <a:buClr>
                <a:srgbClr val="034D24"/>
              </a:buClr>
              <a:buNone/>
            </a:pPr>
            <a:r>
              <a:rPr lang="en-US" b="1" dirty="0">
                <a:solidFill>
                  <a:schemeClr val="tx2">
                    <a:lumMod val="75000"/>
                  </a:schemeClr>
                </a:solidFill>
              </a:rPr>
              <a:t>Enroll in a CTPF-sponsored health insurance plan </a:t>
            </a:r>
          </a:p>
          <a:p>
            <a:pPr lvl="2">
              <a:spcAft>
                <a:spcPct val="35000"/>
              </a:spcAft>
              <a:buClr>
                <a:schemeClr val="tx2"/>
              </a:buClr>
            </a:pPr>
            <a:r>
              <a:rPr lang="en-US" sz="2400" dirty="0"/>
              <a:t>UHC PPO or Humana HMO Medicare Advantage plans</a:t>
            </a:r>
          </a:p>
          <a:p>
            <a:pPr marL="914400" lvl="2" indent="0">
              <a:spcAft>
                <a:spcPct val="35000"/>
              </a:spcAft>
              <a:buClr>
                <a:srgbClr val="034D24"/>
              </a:buClr>
              <a:buNone/>
            </a:pPr>
            <a:endParaRPr lang="en-US" sz="2400" dirty="0"/>
          </a:p>
          <a:p>
            <a:pPr marL="457200" lvl="1" indent="0">
              <a:spcAft>
                <a:spcPct val="35000"/>
              </a:spcAft>
              <a:buClr>
                <a:srgbClr val="034D24"/>
              </a:buClr>
              <a:buNone/>
            </a:pPr>
            <a:r>
              <a:rPr lang="en-US" b="1" dirty="0">
                <a:solidFill>
                  <a:schemeClr val="tx2">
                    <a:lumMod val="75000"/>
                  </a:schemeClr>
                </a:solidFill>
              </a:rPr>
              <a:t>Submit a new enrollment form (350) and proof of Medicare enrollment to CTPF before the month of your 65</a:t>
            </a:r>
            <a:r>
              <a:rPr lang="en-US" b="1" baseline="30000" dirty="0">
                <a:solidFill>
                  <a:schemeClr val="tx2">
                    <a:lumMod val="75000"/>
                  </a:schemeClr>
                </a:solidFill>
              </a:rPr>
              <a:t>th</a:t>
            </a:r>
            <a:r>
              <a:rPr lang="en-US" b="1" dirty="0">
                <a:solidFill>
                  <a:schemeClr val="tx2">
                    <a:lumMod val="75000"/>
                  </a:schemeClr>
                </a:solidFill>
              </a:rPr>
              <a:t> birthday.</a:t>
            </a:r>
          </a:p>
          <a:p>
            <a:pPr lvl="2">
              <a:spcAft>
                <a:spcPct val="35000"/>
              </a:spcAft>
              <a:buClr>
                <a:schemeClr val="tx2"/>
              </a:buClr>
            </a:pPr>
            <a:r>
              <a:rPr lang="en-US" sz="2400" dirty="0"/>
              <a:t>CTPF helps you pay for Medicare premiums by subsidizing 60% of the cost for 2022</a:t>
            </a:r>
          </a:p>
          <a:p>
            <a:pPr marL="457200" lvl="1" indent="0">
              <a:spcAft>
                <a:spcPct val="35000"/>
              </a:spcAft>
              <a:buClr>
                <a:srgbClr val="034D24"/>
              </a:buClr>
              <a:buNone/>
            </a:pPr>
            <a:endParaRPr lang="en-US" sz="2600" dirty="0"/>
          </a:p>
        </p:txBody>
      </p:sp>
      <p:sp>
        <p:nvSpPr>
          <p:cNvPr id="7"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r>
              <a:rPr lang="en-US" sz="1600" b="1" dirty="0">
                <a:solidFill>
                  <a:schemeClr val="bg1"/>
                </a:solidFill>
                <a:latin typeface="Calibri" pitchFamily="34" charset="0"/>
              </a:rPr>
              <a:t>4</a:t>
            </a:r>
          </a:p>
        </p:txBody>
      </p:sp>
      <p:cxnSp>
        <p:nvCxnSpPr>
          <p:cNvPr id="9" name="Straight Connector 8"/>
          <p:cNvCxnSpPr/>
          <p:nvPr/>
        </p:nvCxnSpPr>
        <p:spPr>
          <a:xfrm>
            <a:off x="457200" y="3048000"/>
            <a:ext cx="8305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4495800"/>
            <a:ext cx="8305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16AF2F3-25B2-4BB2-ACDD-6440E37D8C73}" type="slidenum">
              <a:rPr lang="en-US" smtClean="0"/>
              <a:t>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76200" y="381000"/>
            <a:ext cx="9144000" cy="838200"/>
          </a:xfrm>
          <a:prstGeom prst="rect">
            <a:avLst/>
          </a:prstGeom>
          <a:noFill/>
          <a:ln>
            <a:miter lim="800000"/>
            <a:headEnd/>
            <a:tailEnd/>
          </a:ln>
        </p:spPr>
        <p:txBody>
          <a:bodyPr vert="horz" wrap="square" lIns="91440" tIns="45720" rIns="91440" bIns="45720" numCol="1" anchor="ctr" anchorCtr="0" compatLnSpc="1">
            <a:prstTxWarp prst="textNoShape">
              <a:avLst/>
            </a:prstTxWarp>
            <a:normAutofit/>
          </a:bodyPr>
          <a:lstStyle/>
          <a:p>
            <a:pPr algn="ctr"/>
            <a:r>
              <a:rPr lang="en-US" b="1" dirty="0">
                <a:solidFill>
                  <a:schemeClr val="tx2"/>
                </a:solidFill>
                <a:latin typeface="+mn-lt"/>
              </a:rPr>
              <a:t>HOW TO ENROLL IN MEDICARE</a:t>
            </a:r>
          </a:p>
        </p:txBody>
      </p:sp>
      <p:sp>
        <p:nvSpPr>
          <p:cNvPr id="8" name="TextBox 5"/>
          <p:cNvSpPr txBox="1">
            <a:spLocks noChangeArrowheads="1"/>
          </p:cNvSpPr>
          <p:nvPr/>
        </p:nvSpPr>
        <p:spPr bwMode="auto">
          <a:xfrm>
            <a:off x="-9525" y="6503988"/>
            <a:ext cx="1676400" cy="339725"/>
          </a:xfrm>
          <a:prstGeom prst="rect">
            <a:avLst/>
          </a:prstGeom>
          <a:noFill/>
          <a:ln w="9525">
            <a:noFill/>
            <a:miter lim="800000"/>
            <a:headEnd/>
            <a:tailEnd/>
          </a:ln>
        </p:spPr>
        <p:txBody>
          <a:bodyPr>
            <a:spAutoFit/>
          </a:bodyPr>
          <a:lstStyle/>
          <a:p>
            <a:r>
              <a:rPr lang="en-US" sz="1600" b="1" dirty="0">
                <a:solidFill>
                  <a:schemeClr val="bg1"/>
                </a:solidFill>
                <a:latin typeface="Calibri" pitchFamily="34" charset="0"/>
              </a:rPr>
              <a:t>8</a:t>
            </a:r>
          </a:p>
        </p:txBody>
      </p:sp>
      <p:sp>
        <p:nvSpPr>
          <p:cNvPr id="4" name="Rectangle 3"/>
          <p:cNvSpPr/>
          <p:nvPr/>
        </p:nvSpPr>
        <p:spPr>
          <a:xfrm>
            <a:off x="228600" y="1828800"/>
            <a:ext cx="8534400" cy="4170372"/>
          </a:xfrm>
          <a:prstGeom prst="rect">
            <a:avLst/>
          </a:prstGeom>
        </p:spPr>
        <p:txBody>
          <a:bodyPr wrap="square">
            <a:spAutoFit/>
          </a:bodyPr>
          <a:lstStyle/>
          <a:p>
            <a:pPr marL="914400" lvl="1" indent="-457200" fontAlgn="auto">
              <a:spcAft>
                <a:spcPts val="3000"/>
              </a:spcAft>
              <a:buClr>
                <a:schemeClr val="tx2"/>
              </a:buClr>
              <a:buFont typeface="Wingdings" panose="05000000000000000000" pitchFamily="2" charset="2"/>
              <a:buChar char="§"/>
            </a:pPr>
            <a:r>
              <a:rPr lang="en-US" sz="2400" dirty="0">
                <a:latin typeface="+mj-lt"/>
              </a:rPr>
              <a:t>Online Enrollment  (go to </a:t>
            </a:r>
            <a:r>
              <a:rPr lang="en-US" sz="2400" dirty="0">
                <a:latin typeface="+mj-lt"/>
                <a:hlinkClick r:id="rId3"/>
              </a:rPr>
              <a:t>www.medicare.gov</a:t>
            </a:r>
            <a:r>
              <a:rPr lang="en-US" sz="2400" dirty="0">
                <a:latin typeface="+mj-lt"/>
              </a:rPr>
              <a:t>)</a:t>
            </a:r>
          </a:p>
          <a:p>
            <a:pPr marL="914400" lvl="1" indent="-457200" fontAlgn="auto">
              <a:spcAft>
                <a:spcPts val="0"/>
              </a:spcAft>
              <a:buClr>
                <a:schemeClr val="tx2"/>
              </a:buClr>
              <a:buFont typeface="Wingdings" panose="05000000000000000000" pitchFamily="2" charset="2"/>
              <a:buChar char="§"/>
            </a:pPr>
            <a:r>
              <a:rPr lang="en-US" sz="2400" dirty="0">
                <a:latin typeface="+mj-lt"/>
              </a:rPr>
              <a:t>Contact Social Security Monday - Friday from 9 am to 4 pm except Federal holidays</a:t>
            </a:r>
          </a:p>
          <a:p>
            <a:pPr marL="914400" lvl="1" indent="-457200" fontAlgn="auto">
              <a:spcAft>
                <a:spcPts val="0"/>
              </a:spcAft>
              <a:buClr>
                <a:schemeClr val="tx2"/>
              </a:buClr>
              <a:buFont typeface="Wingdings" panose="05000000000000000000" pitchFamily="2" charset="2"/>
              <a:buChar char="§"/>
            </a:pPr>
            <a:endParaRPr lang="en-US" sz="2400" dirty="0">
              <a:latin typeface="+mj-lt"/>
            </a:endParaRPr>
          </a:p>
          <a:p>
            <a:pPr marL="914400" lvl="1" indent="-457200" fontAlgn="auto">
              <a:spcAft>
                <a:spcPts val="0"/>
              </a:spcAft>
              <a:buClr>
                <a:schemeClr val="tx2"/>
              </a:buClr>
              <a:buFont typeface="Wingdings" panose="05000000000000000000" pitchFamily="2" charset="2"/>
              <a:buChar char="§"/>
            </a:pPr>
            <a:r>
              <a:rPr lang="en-US" sz="2400" dirty="0">
                <a:latin typeface="+mj-lt"/>
              </a:rPr>
              <a:t>Your 40 quarters – Medicare alone or Medicare and Social Security</a:t>
            </a:r>
          </a:p>
          <a:p>
            <a:pPr marL="1257300" lvl="2" indent="-342900" fontAlgn="auto">
              <a:spcAft>
                <a:spcPts val="0"/>
              </a:spcAft>
              <a:buClr>
                <a:schemeClr val="tx2"/>
              </a:buClr>
              <a:buFont typeface="Courier New" panose="02070309020205020404" pitchFamily="49" charset="0"/>
              <a:buChar char="o"/>
            </a:pPr>
            <a:r>
              <a:rPr lang="en-US" sz="2400" dirty="0">
                <a:latin typeface="+mj-lt"/>
              </a:rPr>
              <a:t>Someone else’s 40 quarters – BOTH Medicare and  Social Security</a:t>
            </a:r>
          </a:p>
          <a:p>
            <a:pPr marL="1257300" lvl="2" indent="-342900" fontAlgn="auto">
              <a:spcAft>
                <a:spcPts val="0"/>
              </a:spcAft>
              <a:buClr>
                <a:schemeClr val="tx2"/>
              </a:buClr>
              <a:buFont typeface="Courier New" panose="02070309020205020404" pitchFamily="49" charset="0"/>
              <a:buChar char="o"/>
            </a:pPr>
            <a:endParaRPr lang="en-US" sz="2400" dirty="0">
              <a:latin typeface="+mj-lt"/>
            </a:endParaRPr>
          </a:p>
          <a:p>
            <a:pPr marL="914400" lvl="1" indent="-457200" fontAlgn="auto">
              <a:buClr>
                <a:schemeClr val="tx2"/>
              </a:buClr>
              <a:buFont typeface="Wingdings" panose="05000000000000000000" pitchFamily="2" charset="2"/>
              <a:buChar char="§"/>
            </a:pPr>
            <a:r>
              <a:rPr lang="en-US" sz="2400" dirty="0">
                <a:latin typeface="+mj-lt"/>
              </a:rPr>
              <a:t>Usually 4-6 week turnaround. Consider USPS delays</a:t>
            </a:r>
          </a:p>
        </p:txBody>
      </p:sp>
      <p:cxnSp>
        <p:nvCxnSpPr>
          <p:cNvPr id="5" name="Straight Connector 4"/>
          <p:cNvCxnSpPr/>
          <p:nvPr/>
        </p:nvCxnSpPr>
        <p:spPr>
          <a:xfrm>
            <a:off x="460375" y="2364446"/>
            <a:ext cx="8305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9100" y="5334000"/>
            <a:ext cx="8305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75194" y="1816261"/>
            <a:ext cx="533400" cy="533400"/>
          </a:xfrm>
          <a:prstGeom prst="rect">
            <a:avLst/>
          </a:prstGeom>
        </p:spPr>
      </p:pic>
      <p:pic>
        <p:nvPicPr>
          <p:cNvPr id="9" name="Picture 8"/>
          <p:cNvPicPr>
            <a:picLocks noChangeAspect="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860652" y="2959261"/>
            <a:ext cx="647942" cy="647942"/>
          </a:xfrm>
          <a:prstGeom prst="rect">
            <a:avLst/>
          </a:prstGeom>
        </p:spPr>
      </p:pic>
      <p:sp>
        <p:nvSpPr>
          <p:cNvPr id="11" name="AutoShape 2" descr="Image result for mail turnaround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Image result for mail turnaround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5" name="Picture 7" descr="Image result for mail turnaround png"/>
          <p:cNvPicPr>
            <a:picLocks noChangeAspect="1" noChangeArrowheads="1"/>
          </p:cNvPicPr>
          <p:nvPr/>
        </p:nvPicPr>
        <p:blipFill>
          <a:blip r:embed="rId7" cstate="print">
            <a:duotone>
              <a:schemeClr val="accent1">
                <a:shade val="45000"/>
                <a:satMod val="135000"/>
              </a:schemeClr>
              <a:prstClr val="white"/>
            </a:duotone>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903494" y="5456378"/>
            <a:ext cx="749212" cy="57784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616AF2F3-25B2-4BB2-ACDD-6440E37D8C73}" type="slidenum">
              <a:rPr lang="en-US" smtClean="0"/>
              <a:t>8</a:t>
            </a:fld>
            <a:endParaRPr lang="en-US" dirty="0"/>
          </a:p>
        </p:txBody>
      </p:sp>
      <p:cxnSp>
        <p:nvCxnSpPr>
          <p:cNvPr id="13" name="Straight Connector 12">
            <a:extLst>
              <a:ext uri="{FF2B5EF4-FFF2-40B4-BE49-F238E27FC236}">
                <a16:creationId xmlns:a16="http://schemas.microsoft.com/office/drawing/2014/main" id="{26C9D83E-ED27-4CC5-A61C-7554F2904BCC}"/>
              </a:ext>
            </a:extLst>
          </p:cNvPr>
          <p:cNvCxnSpPr/>
          <p:nvPr/>
        </p:nvCxnSpPr>
        <p:spPr>
          <a:xfrm>
            <a:off x="460375" y="3590015"/>
            <a:ext cx="8305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9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25563"/>
          </a:xfrm>
        </p:spPr>
        <p:txBody>
          <a:bodyPr>
            <a:normAutofit/>
          </a:bodyPr>
          <a:lstStyle/>
          <a:p>
            <a:pPr algn="ctr"/>
            <a:r>
              <a:rPr lang="en-US" b="1" cap="all" dirty="0">
                <a:solidFill>
                  <a:schemeClr val="tx2"/>
                </a:solidFill>
                <a:latin typeface="+mn-lt"/>
              </a:rPr>
              <a:t>Social Security Admin  COVID-19</a:t>
            </a:r>
          </a:p>
        </p:txBody>
      </p:sp>
      <p:sp>
        <p:nvSpPr>
          <p:cNvPr id="3" name="Content Placeholder 2"/>
          <p:cNvSpPr>
            <a:spLocks noGrp="1"/>
          </p:cNvSpPr>
          <p:nvPr>
            <p:ph idx="1"/>
          </p:nvPr>
        </p:nvSpPr>
        <p:spPr>
          <a:xfrm>
            <a:off x="4267200" y="1605845"/>
            <a:ext cx="4724400" cy="4351338"/>
          </a:xfrm>
        </p:spPr>
        <p:txBody>
          <a:bodyPr>
            <a:normAutofit/>
          </a:bodyPr>
          <a:lstStyle/>
          <a:p>
            <a:pPr>
              <a:buFont typeface="Wingdings" panose="05000000000000000000" pitchFamily="2" charset="2"/>
              <a:buChar char="§"/>
            </a:pPr>
            <a:r>
              <a:rPr lang="en-US" dirty="0"/>
              <a:t>Effective March 17, 2020, Social Security Offices are only offering phone service</a:t>
            </a:r>
          </a:p>
          <a:p>
            <a:pPr>
              <a:buFont typeface="Wingdings" panose="05000000000000000000" pitchFamily="2" charset="2"/>
              <a:buChar char="§"/>
            </a:pPr>
            <a:r>
              <a:rPr lang="en-US" dirty="0"/>
              <a:t>Online services still available</a:t>
            </a:r>
          </a:p>
          <a:p>
            <a:pPr>
              <a:buFont typeface="Wingdings" panose="05000000000000000000" pitchFamily="2" charset="2"/>
              <a:buChar char="§"/>
            </a:pPr>
            <a:r>
              <a:rPr lang="en-US" dirty="0"/>
              <a:t>If unable to process enrollment online, contact your local Social Security office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38" t="142" b="1403"/>
          <a:stretch/>
        </p:blipFill>
        <p:spPr bwMode="auto">
          <a:xfrm>
            <a:off x="228600" y="1589514"/>
            <a:ext cx="3886200" cy="4887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16AF2F3-25B2-4BB2-ACDD-6440E37D8C73}" type="slidenum">
              <a:rPr lang="en-US" smtClean="0"/>
              <a:t>9</a:t>
            </a:fld>
            <a:endParaRPr lang="en-US" dirty="0"/>
          </a:p>
        </p:txBody>
      </p:sp>
    </p:spTree>
    <p:extLst>
      <p:ext uri="{BB962C8B-B14F-4D97-AF65-F5344CB8AC3E}">
        <p14:creationId xmlns:p14="http://schemas.microsoft.com/office/powerpoint/2010/main" val="232007955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48801</TotalTime>
  <Words>7810</Words>
  <Application>Microsoft Office PowerPoint</Application>
  <PresentationFormat>On-screen Show (4:3)</PresentationFormat>
  <Paragraphs>858</Paragraphs>
  <Slides>45</Slides>
  <Notes>44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45</vt:i4>
      </vt:variant>
    </vt:vector>
  </HeadingPairs>
  <TitlesOfParts>
    <vt:vector size="58" baseType="lpstr">
      <vt:lpstr>Arial</vt:lpstr>
      <vt:lpstr>Calibri</vt:lpstr>
      <vt:lpstr>Calibri Light</vt:lpstr>
      <vt:lpstr>Calibri W01</vt:lpstr>
      <vt:lpstr>Courier New</vt:lpstr>
      <vt:lpstr>Helvetica</vt:lpstr>
      <vt:lpstr>Montserrat</vt:lpstr>
      <vt:lpstr>Roboto</vt:lpstr>
      <vt:lpstr>Rubik</vt:lpstr>
      <vt:lpstr>Times New Roman</vt:lpstr>
      <vt:lpstr>Wingdings</vt:lpstr>
      <vt:lpstr>1_Custom Design</vt:lpstr>
      <vt:lpstr>2_Custom Design</vt:lpstr>
      <vt:lpstr>PowerPoint Presentation</vt:lpstr>
      <vt:lpstr>TODAY’S AGENDA</vt:lpstr>
      <vt:lpstr>CTPF COVID-19 OPERATIONS</vt:lpstr>
      <vt:lpstr>OFFICE CLOSED TO VISITORS</vt:lpstr>
      <vt:lpstr>SUBMITTING DOCUMENTS</vt:lpstr>
      <vt:lpstr>AGE 65: A MILESTONE BIRTHDAY</vt:lpstr>
      <vt:lpstr>YOUR ACTION IS REQUIRED!</vt:lpstr>
      <vt:lpstr>HOW TO ENROLL IN MEDICARE</vt:lpstr>
      <vt:lpstr>Social Security Admin  COVID-19</vt:lpstr>
      <vt:lpstr>UNDERSTANDING MEDICARE</vt:lpstr>
      <vt:lpstr>ORIGINAL MEDICARE PART A – HOSPITAL INSURANCE</vt:lpstr>
      <vt:lpstr>PowerPoint Presentation</vt:lpstr>
      <vt:lpstr>WHAT DOES MEDICARE COST? 2022 MEDICARE PREMIUMS </vt:lpstr>
      <vt:lpstr>PAYING YOUR MEDICARE PREMIUM </vt:lpstr>
      <vt:lpstr>PowerPoint Presentation</vt:lpstr>
      <vt:lpstr>PAYING YOUR MEDICARE PREMIUM  </vt:lpstr>
      <vt:lpstr>PowerPoint Presentation</vt:lpstr>
      <vt:lpstr>PowerPoint Presentation</vt:lpstr>
      <vt:lpstr>PowerPoint Presentation</vt:lpstr>
      <vt:lpstr>PowerPoint Presentation</vt:lpstr>
      <vt:lpstr>PowerPoint Presentation</vt:lpstr>
      <vt:lpstr>OTHER “PARTS” OF MEDICARE</vt:lpstr>
      <vt:lpstr>CTPF PLANS FOR MEDICARE  ELIGIBLE MEMBERS</vt:lpstr>
      <vt:lpstr>Medicare Advantage Plans 101</vt:lpstr>
      <vt:lpstr>PowerPoint Presentation</vt:lpstr>
      <vt:lpstr>MEDICAL PLANS UHC Medicare Advantage PPO</vt:lpstr>
      <vt:lpstr>MEDICAL PLANS UHC—Medicare Advantage PPO</vt:lpstr>
      <vt:lpstr>MEDICAL PLANS  UHC— Medicare Advantage PPO</vt:lpstr>
      <vt:lpstr>PRESCRIPTION DRUG PLAN (with UHCMA)</vt:lpstr>
      <vt:lpstr>PowerPoint Presentation</vt:lpstr>
      <vt:lpstr>PowerPoint Presentation</vt:lpstr>
      <vt:lpstr>PowerPoint Presentation</vt:lpstr>
      <vt:lpstr>2022 RETIREE PREMIUMS</vt:lpstr>
      <vt:lpstr>2022 DEPENDENT PREMIUMS</vt:lpstr>
      <vt:lpstr>AGE 65 &amp; OVER PREMIUMS</vt:lpstr>
      <vt:lpstr>COUPLE COVERAGE</vt:lpstr>
      <vt:lpstr>PowerPoint Presentation</vt:lpstr>
      <vt:lpstr>ILLUSTRATIVE COST COMPARISON (Does not reflect premium for Medicare Part A) </vt:lpstr>
      <vt:lpstr>NEXT STEPS</vt:lpstr>
      <vt:lpstr>IMPORTANT REMINDERS</vt:lpstr>
      <vt:lpstr>PowerPoint Presentation</vt:lpstr>
      <vt:lpstr>PowerPoint Presentation</vt:lpstr>
      <vt:lpstr>PowerPoint Presentation</vt:lpstr>
      <vt:lpstr>PowerPoint Presentation</vt:lpstr>
      <vt:lpstr>PowerPoint Presentation</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Kwasi Yeboah Jr</dc:creator>
  <cp:lastModifiedBy>Carrie</cp:lastModifiedBy>
  <cp:revision>922</cp:revision>
  <cp:lastPrinted>2020-02-26T14:56:29Z</cp:lastPrinted>
  <dcterms:created xsi:type="dcterms:W3CDTF">2011-05-17T20:36:14Z</dcterms:created>
  <dcterms:modified xsi:type="dcterms:W3CDTF">2022-01-19T20:42:28Z</dcterms:modified>
</cp:coreProperties>
</file>