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handoutMasterIdLst>
    <p:handoutMasterId r:id="rId22"/>
  </p:handoutMasterIdLst>
  <p:sldIdLst>
    <p:sldId id="347" r:id="rId2"/>
    <p:sldId id="348" r:id="rId3"/>
    <p:sldId id="363" r:id="rId4"/>
    <p:sldId id="355" r:id="rId5"/>
    <p:sldId id="387" r:id="rId6"/>
    <p:sldId id="385" r:id="rId7"/>
    <p:sldId id="386" r:id="rId8"/>
    <p:sldId id="384" r:id="rId9"/>
    <p:sldId id="392" r:id="rId10"/>
    <p:sldId id="391" r:id="rId11"/>
    <p:sldId id="389" r:id="rId12"/>
    <p:sldId id="390" r:id="rId13"/>
    <p:sldId id="313" r:id="rId14"/>
    <p:sldId id="383" r:id="rId15"/>
    <p:sldId id="393" r:id="rId16"/>
    <p:sldId id="394" r:id="rId17"/>
    <p:sldId id="317" r:id="rId18"/>
    <p:sldId id="318" r:id="rId19"/>
    <p:sldId id="328"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Baker" initials="JB" lastIdx="3" clrIdx="0"/>
  <p:cmAuthor id="7" name="Jenn Pentangelo" initials="JP" lastIdx="2" clrIdx="7">
    <p:extLst>
      <p:ext uri="{19B8F6BF-5375-455C-9EA6-DF929625EA0E}">
        <p15:presenceInfo xmlns:p15="http://schemas.microsoft.com/office/powerpoint/2012/main" userId="S::PentangeloJ@ctpf.org::c3fed225-e580-4fc0-afbb-c6b6bb012fd6" providerId="AD"/>
      </p:ext>
    </p:extLst>
  </p:cmAuthor>
  <p:cmAuthor id="1" name="Tracey Schroeder" initials="TS" lastIdx="1" clrIdx="1"/>
  <p:cmAuthor id="2" name="Michelle Holleman" initials="MH" lastIdx="9" clrIdx="2"/>
  <p:cmAuthor id="3" name="Kasima Imamovich" initials="KI" lastIdx="37" clrIdx="3"/>
  <p:cmAuthor id="4" name="Rosemary Ihejirika" initials="RI" lastIdx="2" clrIdx="4"/>
  <p:cmAuthor id="5" name="Kwasi Yeboah" initials="KY" lastIdx="3" clrIdx="5"/>
  <p:cmAuthor id="6" name="Carrie Berkich" initials="CB" lastIdx="5" clrIdx="6">
    <p:extLst>
      <p:ext uri="{19B8F6BF-5375-455C-9EA6-DF929625EA0E}">
        <p15:presenceInfo xmlns:p15="http://schemas.microsoft.com/office/powerpoint/2012/main" userId="S::berkichc@ctpf.org::1a9eb81a-ee4f-40ed-b335-8fcc9b92c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3F768A"/>
    <a:srgbClr val="FDE5D7"/>
    <a:srgbClr val="26517B"/>
    <a:srgbClr val="434CFF"/>
    <a:srgbClr val="00467A"/>
    <a:srgbClr val="99CCFF"/>
    <a:srgbClr val="046C33"/>
    <a:srgbClr val="058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4239" autoAdjust="0"/>
  </p:normalViewPr>
  <p:slideViewPr>
    <p:cSldViewPr>
      <p:cViewPr varScale="1">
        <p:scale>
          <a:sx n="88" d="100"/>
          <a:sy n="88" d="100"/>
        </p:scale>
        <p:origin x="1005" y="5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9" d="100"/>
          <a:sy n="69" d="100"/>
        </p:scale>
        <p:origin x="-2790"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1B01737A-9789-455F-8F8B-57A0005E35F7}" type="datetimeFigureOut">
              <a:rPr lang="en-US" smtClean="0"/>
              <a:t>12/1/2021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3F31BC86-2213-4B93-98AB-FE323A3E5E2A}" type="slidenum">
              <a:rPr lang="en-US" smtClean="0"/>
              <a:t>‹#›</a:t>
            </a:fld>
            <a:endParaRPr lang="en-US" dirty="0"/>
          </a:p>
        </p:txBody>
      </p:sp>
    </p:spTree>
    <p:extLst>
      <p:ext uri="{BB962C8B-B14F-4D97-AF65-F5344CB8AC3E}">
        <p14:creationId xmlns:p14="http://schemas.microsoft.com/office/powerpoint/2010/main" val="310209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D7F05D1D-3093-403F-BAA8-BAB07C76B144}" type="datetimeFigureOut">
              <a:rPr lang="en-US" smtClean="0"/>
              <a:t>12/1/2021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16B8C96D-9BF6-4D5A-B1D3-87FDD3453AA5}" type="slidenum">
              <a:rPr lang="en-US" smtClean="0"/>
              <a:t>‹#›</a:t>
            </a:fld>
            <a:endParaRPr lang="en-US" dirty="0"/>
          </a:p>
        </p:txBody>
      </p:sp>
    </p:spTree>
    <p:extLst>
      <p:ext uri="{BB962C8B-B14F-4D97-AF65-F5344CB8AC3E}">
        <p14:creationId xmlns:p14="http://schemas.microsoft.com/office/powerpoint/2010/main" val="161023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memberservices@ctpf.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imaging@ctpf.or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tpf.org/sites/main/files/file-attachments/retirement_application_packet_post_4.pdf" TargetMode="External"/><Relationship Id="rId7" Type="http://schemas.openxmlformats.org/officeDocument/2006/relationships/hyperlink" Target="mailto:imaging@ctpf.or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tpf.org/member-forms-information" TargetMode="External"/><Relationship Id="rId5" Type="http://schemas.openxmlformats.org/officeDocument/2006/relationships/hyperlink" Target="https://www.ctpf.org/sites/main/files/file-attachments/form_425_direct_deposit_temp_post_updated.pdf" TargetMode="External"/><Relationship Id="rId4" Type="http://schemas.openxmlformats.org/officeDocument/2006/relationships/hyperlink" Target="https://www.ctpf.org/sites/main/files/file-attachments/form_107_temp_post.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Good morning INTRODUCE</a:t>
            </a:r>
          </a:p>
          <a:p>
            <a:endParaRPr lang="en-US" dirty="0"/>
          </a:p>
          <a:p>
            <a:r>
              <a:rPr lang="en-US" dirty="0"/>
              <a:t>Name,</a:t>
            </a:r>
            <a:r>
              <a:rPr lang="en-US" baseline="0" dirty="0"/>
              <a:t> title, etc.</a:t>
            </a:r>
          </a:p>
          <a:p>
            <a:endParaRPr lang="en-US" baseline="0" dirty="0"/>
          </a:p>
          <a:p>
            <a:r>
              <a:rPr lang="en-US" baseline="0" dirty="0"/>
              <a:t>Thank you for joining us today to learn about how to avoid issues with your CTPF health insurance.</a:t>
            </a:r>
          </a:p>
          <a:p>
            <a:endParaRPr lang="en-US" dirty="0"/>
          </a:p>
        </p:txBody>
      </p:sp>
      <p:sp>
        <p:nvSpPr>
          <p:cNvPr id="4" name="Slide Number Placeholder 3"/>
          <p:cNvSpPr>
            <a:spLocks noGrp="1"/>
          </p:cNvSpPr>
          <p:nvPr>
            <p:ph type="sldNum" sz="quarter" idx="10"/>
          </p:nvPr>
        </p:nvSpPr>
        <p:spPr/>
        <p:txBody>
          <a:bodyPr/>
          <a:lstStyle/>
          <a:p>
            <a:fld id="{16B8C96D-9BF6-4D5A-B1D3-87FDD3453AA5}" type="slidenum">
              <a:rPr lang="en-US" smtClean="0"/>
              <a:t>1</a:t>
            </a:fld>
            <a:endParaRPr lang="en-US" dirty="0"/>
          </a:p>
        </p:txBody>
      </p:sp>
    </p:spTree>
    <p:extLst>
      <p:ext uri="{BB962C8B-B14F-4D97-AF65-F5344CB8AC3E}">
        <p14:creationId xmlns:p14="http://schemas.microsoft.com/office/powerpoint/2010/main" val="54659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Calibri" panose="020F0502020204030204" pitchFamily="34" charset="0"/>
              </a:rPr>
              <a:t>Before you pick up the phone, we HIGHLY recommend that you stop. Once you call or accept that call, they often enroll you without you realizing it. </a:t>
            </a:r>
          </a:p>
          <a:p>
            <a:endParaRPr lang="en-US" sz="1800" b="0" i="0" u="none" strike="noStrike" baseline="0" dirty="0">
              <a:solidFill>
                <a:srgbClr val="221E1F"/>
              </a:solidFill>
              <a:latin typeface="Calibri" panose="020F0502020204030204" pitchFamily="34" charset="0"/>
            </a:endParaRPr>
          </a:p>
          <a:p>
            <a:r>
              <a:rPr lang="en-US" sz="1800" b="1" i="0" u="none" strike="noStrike" baseline="0" dirty="0">
                <a:solidFill>
                  <a:srgbClr val="221E1F"/>
                </a:solidFill>
                <a:latin typeface="Calibri" panose="020F0502020204030204" pitchFamily="34" charset="0"/>
              </a:rPr>
              <a:t>If you enroll in an additional plan, medical or prescription, you are disqualified from CTPF’s medical and prescription plans. You will be disenrolled by Medicare and you will lose all health insurance coverage and the subsidies that go with it. </a:t>
            </a: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See </a:t>
            </a:r>
            <a:r>
              <a:rPr lang="en-US" sz="1800" b="0" i="1" u="none" strike="noStrike" baseline="0" dirty="0">
                <a:solidFill>
                  <a:srgbClr val="221E1F"/>
                </a:solidFill>
                <a:latin typeface="Calibri" panose="020F0502020204030204" pitchFamily="34" charset="0"/>
              </a:rPr>
              <a:t>p</a:t>
            </a:r>
            <a:r>
              <a:rPr lang="en-US" sz="1800" b="0" i="1" u="none" strike="noStrike" baseline="0" dirty="0">
                <a:solidFill>
                  <a:srgbClr val="000101"/>
                </a:solidFill>
                <a:latin typeface="Calibri" panose="020F0502020204030204" pitchFamily="34" charset="0"/>
              </a:rPr>
              <a:t>age 31 </a:t>
            </a:r>
            <a:r>
              <a:rPr lang="en-US" sz="1800" b="0" i="0" u="none" strike="noStrike" baseline="0" dirty="0">
                <a:solidFill>
                  <a:srgbClr val="221E1F"/>
                </a:solidFill>
                <a:latin typeface="Calibri" panose="020F0502020204030204" pitchFamily="34" charset="0"/>
              </a:rPr>
              <a:t>for additional information and contact Members Services at 312.641.4464 or email memberservices@ctpf.org for additional help. </a:t>
            </a:r>
          </a:p>
          <a:p>
            <a:endParaRPr lang="en-US" alt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21E1F"/>
                </a:solidFill>
                <a:latin typeface="Calibri" panose="020F0502020204030204" pitchFamily="34" charset="0"/>
              </a:rPr>
              <a:t>Reinstatement is difficult and may result in additional penalties. </a:t>
            </a:r>
            <a:endParaRPr lang="en-US" altLang="en-US" sz="1800" dirty="0"/>
          </a:p>
          <a:p>
            <a:endParaRPr lang="en-US" altLang="en-US" b="1"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386869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21E1F"/>
                </a:solidFill>
                <a:latin typeface="Calibri" panose="020F0502020204030204" pitchFamily="34" charset="0"/>
              </a:rPr>
              <a:t>If you enroll in an additional plan, medical or prescription, you are disqualified from CTPF’s medical and prescription plans. You will be disenrolled by Medicare and you will lose all health insurance coverage and the subsidies that go with it. </a:t>
            </a:r>
          </a:p>
          <a:p>
            <a:endParaRPr lang="en-US" altLang="en-US" b="1" dirty="0"/>
          </a:p>
          <a:p>
            <a:r>
              <a:rPr lang="en-US" altLang="en-US" b="1" dirty="0"/>
              <a:t>Unfortunately if you stay in the plan and later realize it’s not what you expected, you will have to wait till next year’s CTPF’s Open Enrollment in October of 2022.</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22470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 addition, you can only enroll once in a lifetime at Open Enrollment unless you have a qualifying life event</a:t>
            </a:r>
          </a:p>
          <a:p>
            <a:endParaRPr lang="en-US" altLang="en-US" b="1" dirty="0"/>
          </a:p>
          <a:p>
            <a:r>
              <a:rPr lang="en-US" altLang="en-US" b="1" dirty="0"/>
              <a:t>As I have mentioned, disenrollment happens by CMS which we know is the </a:t>
            </a:r>
            <a:r>
              <a:rPr lang="en-US" sz="1200" b="1" dirty="0"/>
              <a:t>Centers for Medicare and Medicaid Services</a:t>
            </a:r>
            <a:r>
              <a:rPr lang="en-US" altLang="en-US" b="1"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247676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time of year, everyone approaching age 65 and over starts getting inundated with mail and solicitation from all kinds of insurance companies offering Medicare prescription drug plans and Medicare Advantage plans.</a:t>
            </a:r>
          </a:p>
          <a:p>
            <a:endParaRPr lang="en-US" dirty="0"/>
          </a:p>
          <a:p>
            <a:r>
              <a:rPr lang="en-US" dirty="0"/>
              <a:t>Be careful and beware – if you are enrolled in one of our plans, you already have Medicare Part D prescription coverage. DO NOT ENROLL IN ANY OTHER PRESCRIPTION DRUG COVERAGE. </a:t>
            </a:r>
          </a:p>
          <a:p>
            <a:endParaRPr lang="en-US" dirty="0"/>
          </a:p>
          <a:p>
            <a:r>
              <a:rPr lang="en-US" dirty="0"/>
              <a:t>If you do, </a:t>
            </a:r>
            <a:r>
              <a:rPr lang="en-US" u="sng" dirty="0"/>
              <a:t>CMS </a:t>
            </a:r>
            <a:r>
              <a:rPr lang="en-US" b="1" dirty="0"/>
              <a:t>WILL</a:t>
            </a:r>
            <a:r>
              <a:rPr lang="en-US" dirty="0"/>
              <a:t> dis-enroll you and we will also have to dis-enroll you from your CTPF-sponsored Medicare plan and you will LOSE ALL of your health insurance from the Pension Fund. </a:t>
            </a:r>
          </a:p>
          <a:p>
            <a:endParaRPr lang="en-US" dirty="0"/>
          </a:p>
          <a:p>
            <a:r>
              <a:rPr lang="en-US" dirty="0"/>
              <a:t>Let’s talk about how this can be a costly mistake on the next slide.</a:t>
            </a:r>
          </a:p>
          <a:p>
            <a:endParaRPr lang="en-US" b="1" dirty="0"/>
          </a:p>
        </p:txBody>
      </p:sp>
      <p:sp>
        <p:nvSpPr>
          <p:cNvPr id="4" name="Slide Number Placeholder 3"/>
          <p:cNvSpPr>
            <a:spLocks noGrp="1"/>
          </p:cNvSpPr>
          <p:nvPr>
            <p:ph type="sldNum" sz="quarter" idx="10"/>
          </p:nvPr>
        </p:nvSpPr>
        <p:spPr/>
        <p:txBody>
          <a:bodyPr/>
          <a:lstStyle/>
          <a:p>
            <a:pPr>
              <a:defRPr/>
            </a:pPr>
            <a:fld id="{2CCC1C50-6370-4150-94A4-EE4501119093}" type="slidenum">
              <a:rPr lang="en-US" altLang="en-US" smtClean="0"/>
              <a:pPr>
                <a:defRPr/>
              </a:pPr>
              <a:t>13</a:t>
            </a:fld>
            <a:endParaRPr lang="en-US" altLang="en-US" dirty="0"/>
          </a:p>
        </p:txBody>
      </p:sp>
    </p:spTree>
    <p:extLst>
      <p:ext uri="{BB962C8B-B14F-4D97-AF65-F5344CB8AC3E}">
        <p14:creationId xmlns:p14="http://schemas.microsoft.com/office/powerpoint/2010/main" val="29164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1" i="0" u="none" strike="noStrike" baseline="0" dirty="0">
                <a:solidFill>
                  <a:srgbClr val="221E1F"/>
                </a:solidFill>
                <a:latin typeface="Calibri" panose="020F0502020204030204" pitchFamily="34" charset="0"/>
              </a:rPr>
              <a:t>Another common mistake we see all year around are around Medicare Part B Payments: </a:t>
            </a:r>
            <a:r>
              <a:rPr lang="en-US" sz="1800" b="0" i="0" u="none" strike="noStrike" baseline="0" dirty="0">
                <a:solidFill>
                  <a:srgbClr val="221E1F"/>
                </a:solidFill>
                <a:latin typeface="Calibri" panose="020F0502020204030204" pitchFamily="34" charset="0"/>
              </a:rPr>
              <a:t>You are </a:t>
            </a:r>
            <a:r>
              <a:rPr lang="en-US" sz="1800" b="1" i="0" u="none" strike="noStrike" baseline="0" dirty="0">
                <a:solidFill>
                  <a:srgbClr val="221E1F"/>
                </a:solidFill>
                <a:latin typeface="Calibri" panose="020F0502020204030204" pitchFamily="34" charset="0"/>
              </a:rPr>
              <a:t>responsible</a:t>
            </a:r>
            <a:r>
              <a:rPr lang="en-US" sz="1800" b="0" i="0" u="none" strike="noStrike" baseline="0" dirty="0">
                <a:solidFill>
                  <a:srgbClr val="221E1F"/>
                </a:solidFill>
                <a:latin typeface="Calibri" panose="020F0502020204030204" pitchFamily="34" charset="0"/>
              </a:rPr>
              <a:t> for making Part B payments (and IRMAA B and/or D) directly to Medicare, and will receive a monthly or quarterly bill unless you receive a Social Security benefit, participate in CTPF’s MedPay program, or sign up for Medicare's Easy Pay program. </a:t>
            </a: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If you fail to pay your Medicare Part B bill promptly, you will be disenrolled by Medicare and also lose your CTPF health insurance coverage including your prescription drug coverage. </a:t>
            </a:r>
          </a:p>
          <a:p>
            <a:endParaRPr lang="en-US" sz="1800" b="0" i="0" u="none" strike="noStrike" baseline="0" dirty="0">
              <a:solidFill>
                <a:srgbClr val="221E1F"/>
              </a:solidFill>
              <a:latin typeface="Calibri" panose="020F0502020204030204" pitchFamily="34" charset="0"/>
            </a:endParaRPr>
          </a:p>
          <a:p>
            <a:r>
              <a:rPr lang="en-US" sz="2800" b="1" i="0" dirty="0">
                <a:solidFill>
                  <a:srgbClr val="2C2C2C"/>
                </a:solidFill>
                <a:effectLst/>
                <a:latin typeface="Calibri W01"/>
              </a:rPr>
              <a:t>IRMAA:</a:t>
            </a:r>
            <a:r>
              <a:rPr lang="en-US" sz="2800" b="0" i="0" dirty="0">
                <a:solidFill>
                  <a:srgbClr val="2C2C2C"/>
                </a:solidFill>
                <a:effectLst/>
                <a:latin typeface="Calibri W01"/>
              </a:rPr>
              <a:t> Income-Related Monthly Adjustment Amount (IRMAA). An additional amount that must be paid for Medicare Part B and Part D by Medicare beneficiaries who have higher incomes.</a:t>
            </a:r>
            <a:endParaRPr lang="en-US" sz="1800" b="0" i="0" u="none" strike="noStrike" baseline="0" dirty="0">
              <a:solidFill>
                <a:srgbClr val="221E1F"/>
              </a:solidFill>
              <a:latin typeface="Calibri" panose="020F0502020204030204" pitchFamily="34" charset="0"/>
            </a:endParaRPr>
          </a:p>
          <a:p>
            <a:endParaRPr lang="en-US" sz="1800" b="1"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We say “</a:t>
            </a:r>
            <a:r>
              <a:rPr lang="en-US" sz="1800" b="1" i="0" u="none" strike="noStrike" baseline="0" dirty="0">
                <a:solidFill>
                  <a:srgbClr val="221E1F"/>
                </a:solidFill>
                <a:latin typeface="Calibri" panose="020F0502020204030204" pitchFamily="34" charset="0"/>
              </a:rPr>
              <a:t>SET IT AND FORGET IT” – IT’S VERY DIFFICULT TO PUT YOUR COVERAGE BACK TOGETHER if it can be done at all. It can take </a:t>
            </a:r>
            <a:r>
              <a:rPr lang="en-US" sz="1800" b="1" i="0" u="sng" strike="noStrike" baseline="0" dirty="0">
                <a:solidFill>
                  <a:srgbClr val="FF0000"/>
                </a:solidFill>
                <a:latin typeface="Calibri" panose="020F0502020204030204" pitchFamily="34" charset="0"/>
              </a:rPr>
              <a:t>MONTHS</a:t>
            </a:r>
            <a:r>
              <a:rPr lang="en-US" sz="1800" b="1" i="0" u="none" strike="noStrike" baseline="0" dirty="0">
                <a:solidFill>
                  <a:srgbClr val="FF0000"/>
                </a:solidFill>
                <a:latin typeface="Calibri" panose="020F0502020204030204" pitchFamily="34" charset="0"/>
              </a:rPr>
              <a:t> </a:t>
            </a:r>
            <a:r>
              <a:rPr lang="en-US" sz="1800" b="1" i="0" u="none" strike="noStrike" baseline="0" dirty="0">
                <a:solidFill>
                  <a:srgbClr val="221E1F"/>
                </a:solidFill>
                <a:latin typeface="Calibri" panose="020F0502020204030204" pitchFamily="34" charset="0"/>
              </a:rPr>
              <a:t>to resolve. We cannot reinstate until CMS approves the reinstatement, then the medical carriers and Rx carriers need to reinstate the coverage as well. </a:t>
            </a:r>
            <a:endParaRPr lang="en-US" sz="1800" b="0" i="0" u="none" strike="noStrike" baseline="0" dirty="0">
              <a:solidFill>
                <a:srgbClr val="221E1F"/>
              </a:solidFill>
              <a:latin typeface="Calibri" panose="020F0502020204030204" pitchFamily="34" charset="0"/>
            </a:endParaRPr>
          </a:p>
          <a:p>
            <a:endParaRPr 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baseline="0" dirty="0">
                <a:solidFill>
                  <a:srgbClr val="221E1F"/>
                </a:solidFill>
                <a:latin typeface="Calibri" panose="020F0502020204030204" pitchFamily="34" charset="0"/>
              </a:rPr>
              <a:t>Go to the Medicare.gov website. You will need to set up “Medicare Easy Pay”. </a:t>
            </a:r>
            <a:r>
              <a:rPr lang="en-US" sz="2800" b="1" i="0" dirty="0">
                <a:solidFill>
                  <a:srgbClr val="323A45"/>
                </a:solidFill>
                <a:effectLst/>
                <a:latin typeface="Montserrat" panose="020B0604020202020204" pitchFamily="2" charset="0"/>
              </a:rPr>
              <a:t>Medicare Premium Bill (CMS-500) - </a:t>
            </a:r>
            <a:r>
              <a:rPr lang="en-US" sz="4000" b="0" i="0" dirty="0">
                <a:solidFill>
                  <a:srgbClr val="323A45"/>
                </a:solidFill>
                <a:effectLst/>
                <a:latin typeface="Rubik"/>
              </a:rPr>
              <a:t>The “Medicare Premium Bill” (CMS-500) is a bill for people who pay Medicare directly for their Part A premium, Part B premium, and/or Part D IRMAA (an extra amount in addition to the Medicare Part D premium).</a:t>
            </a:r>
            <a:endParaRPr lang="en-US" sz="1800" b="1" i="0" u="none" strike="noStrike" baseline="0" dirty="0">
              <a:solidFill>
                <a:srgbClr val="221E1F"/>
              </a:solidFill>
              <a:latin typeface="Calibri" panose="020F0502020204030204" pitchFamily="34" charset="0"/>
            </a:endParaRPr>
          </a:p>
          <a:p>
            <a:endParaRPr lang="en-US" sz="1800" b="0" i="0" u="none" strike="noStrike" baseline="0" dirty="0">
              <a:solidFill>
                <a:srgbClr val="221E1F"/>
              </a:solidFill>
              <a:latin typeface="Calibri" panose="020F0502020204030204" pitchFamily="34" charset="0"/>
            </a:endParaRPr>
          </a:p>
          <a:p>
            <a:r>
              <a:rPr lang="en-US" sz="1800" b="0" i="0" u="none" strike="noStrike" baseline="0" dirty="0">
                <a:solidFill>
                  <a:srgbClr val="221E1F"/>
                </a:solidFill>
                <a:latin typeface="Calibri" panose="020F0502020204030204" pitchFamily="34" charset="0"/>
              </a:rPr>
              <a:t>See </a:t>
            </a:r>
            <a:r>
              <a:rPr lang="en-US" sz="1800" b="0" i="1" u="none" strike="noStrike" baseline="0" dirty="0">
                <a:solidFill>
                  <a:srgbClr val="221E1F"/>
                </a:solidFill>
                <a:latin typeface="Calibri" panose="020F0502020204030204" pitchFamily="34" charset="0"/>
              </a:rPr>
              <a:t>p</a:t>
            </a:r>
            <a:r>
              <a:rPr lang="en-US" sz="1800" b="0" i="1" u="none" strike="noStrike" baseline="0" dirty="0">
                <a:solidFill>
                  <a:srgbClr val="000101"/>
                </a:solidFill>
                <a:latin typeface="Calibri" panose="020F0502020204030204" pitchFamily="34" charset="0"/>
              </a:rPr>
              <a:t>age 31 </a:t>
            </a:r>
            <a:r>
              <a:rPr lang="en-US" sz="1800" b="0" i="0" u="none" strike="noStrike" baseline="0" dirty="0">
                <a:solidFill>
                  <a:srgbClr val="221E1F"/>
                </a:solidFill>
                <a:latin typeface="Calibri" panose="020F0502020204030204" pitchFamily="34" charset="0"/>
              </a:rPr>
              <a:t>for additional information and contact Members Services at 1-312-641-4464 or email memberservices@ctpf.org for additional help. </a:t>
            </a:r>
          </a:p>
          <a:p>
            <a:endParaRPr lang="en-US" altLang="en-US" sz="1800" b="0" i="0" u="none" strike="noStrike" baseline="0" dirty="0">
              <a:solidFill>
                <a:srgbClr val="221E1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21E1F"/>
                </a:solidFill>
                <a:latin typeface="Calibri" panose="020F0502020204030204" pitchFamily="34" charset="0"/>
              </a:rPr>
              <a:t>Reinstatement and may result in additional penalties as well. </a:t>
            </a:r>
            <a:endParaRPr lang="en-US" altLang="en-US" sz="1800" dirty="0"/>
          </a:p>
          <a:p>
            <a:endParaRPr lang="en-US" altLang="en-US" b="1"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32336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What are we doing to help our members you may ask…</a:t>
            </a:r>
          </a:p>
          <a:p>
            <a:endParaRPr lang="en-US" altLang="en-US" b="1" dirty="0"/>
          </a:p>
          <a:p>
            <a:pPr marL="228600" indent="-228600">
              <a:buAutoNum type="arabicParenR"/>
            </a:pPr>
            <a:r>
              <a:rPr lang="en-US" altLang="en-US" b="1" dirty="0"/>
              <a:t>We want you to keep your CTPF plan – we offer great plans that are affordable</a:t>
            </a:r>
          </a:p>
          <a:p>
            <a:pPr marL="228600" indent="-228600">
              <a:buAutoNum type="arabicParenR"/>
            </a:pPr>
            <a:r>
              <a:rPr lang="en-US" altLang="en-US" b="1" dirty="0"/>
              <a:t>The Health Insurance Department makes every effort to call each member to discuss it but we get hundreds at this time of the year</a:t>
            </a:r>
          </a:p>
          <a:p>
            <a:pPr marL="228600" indent="-228600">
              <a:buAutoNum type="arabicParenR"/>
            </a:pPr>
            <a:r>
              <a:rPr lang="en-US" altLang="en-US" b="1" dirty="0"/>
              <a:t>We also send letters to ensure members know</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130422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To help our members, if you think you may have been enrolled, please call Member Services for us to help you. If you are in the AARP Plan F or UHC Medicare Advantage plan, the HID can look in Express Scripts’ system to see what CMS has (which is updated daily).</a:t>
            </a:r>
          </a:p>
          <a:p>
            <a:endParaRPr lang="en-US" altLang="en-US" b="1" dirty="0"/>
          </a:p>
          <a:p>
            <a:r>
              <a:rPr lang="en-US" altLang="en-US" b="1" dirty="0"/>
              <a:t>We want you to stay in our plan and continue to receive your subsidy.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171260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charset="0"/>
              <a:buChar char="•"/>
            </a:pPr>
            <a:r>
              <a:rPr lang="en-US" dirty="0"/>
              <a:t>Best way to be</a:t>
            </a:r>
            <a:r>
              <a:rPr lang="en-US" baseline="0" dirty="0"/>
              <a:t> informed of</a:t>
            </a:r>
            <a:r>
              <a:rPr lang="en-US" dirty="0"/>
              <a:t> changes: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Register for email updates on www.ctpf.org (“register for CTPF email updates”)</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You may also contact Member Services via </a:t>
            </a:r>
            <a:r>
              <a:rPr lang="en-US" sz="1200" dirty="0"/>
              <a:t>email </a:t>
            </a:r>
            <a:r>
              <a:rPr lang="en-US" sz="1200" dirty="0">
                <a:hlinkClick r:id="rId3"/>
              </a:rPr>
              <a:t>memberservices@ctpf.org</a:t>
            </a:r>
            <a:r>
              <a:rPr lang="en-US" sz="1200" dirty="0"/>
              <a:t>, submit documents to </a:t>
            </a:r>
            <a:r>
              <a:rPr lang="en-US" sz="1200" dirty="0">
                <a:hlinkClick r:id="rId4"/>
              </a:rPr>
              <a:t>imaging@ctpf.org</a:t>
            </a:r>
            <a:r>
              <a:rPr lang="en-US" sz="1200" dirty="0"/>
              <a:t>  or via fax at </a:t>
            </a:r>
            <a:r>
              <a:rPr lang="en-US" altLang="en-US" sz="1200" dirty="0"/>
              <a:t>312.641.7185 , or call </a:t>
            </a:r>
            <a:r>
              <a:rPr lang="en-US" sz="1200" dirty="0"/>
              <a:t>312.641.4464</a:t>
            </a:r>
          </a:p>
          <a:p>
            <a:pPr marL="628650" lvl="1"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2CCC1C50-6370-4150-94A4-EE4501119093}" type="slidenum">
              <a:rPr lang="en-US" altLang="en-US" smtClean="0"/>
              <a:pPr>
                <a:defRPr/>
              </a:pPr>
              <a:t>17</a:t>
            </a:fld>
            <a:endParaRPr lang="en-US" altLang="en-US" dirty="0"/>
          </a:p>
        </p:txBody>
      </p:sp>
    </p:spTree>
    <p:extLst>
      <p:ext uri="{BB962C8B-B14F-4D97-AF65-F5344CB8AC3E}">
        <p14:creationId xmlns:p14="http://schemas.microsoft.com/office/powerpoint/2010/main" val="368441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charset="0"/>
              <a:buChar char="•"/>
            </a:pPr>
            <a:r>
              <a:rPr lang="en-US" dirty="0"/>
              <a:t>Stay up to date – Twitter OR Facebook</a:t>
            </a:r>
          </a:p>
          <a:p>
            <a:pPr marL="171450" indent="-171450">
              <a:buFont typeface="Arial" charset="0"/>
              <a:buChar char="•"/>
            </a:pPr>
            <a:r>
              <a:rPr lang="en-US" sz="1200" b="0" i="0" kern="1200" dirty="0">
                <a:solidFill>
                  <a:schemeClr val="tx1"/>
                </a:solidFill>
                <a:effectLst/>
                <a:latin typeface="+mn-lt"/>
                <a:ea typeface="+mn-ea"/>
                <a:cs typeface="+mn-cs"/>
              </a:rPr>
              <a:t>If you are submitting your </a:t>
            </a:r>
            <a:r>
              <a:rPr lang="en-US" sz="1200" b="0" i="0" u="sng" kern="1200" dirty="0">
                <a:solidFill>
                  <a:schemeClr val="tx1"/>
                </a:solidFill>
                <a:effectLst/>
                <a:latin typeface="+mn-lt"/>
                <a:ea typeface="+mn-ea"/>
                <a:cs typeface="+mn-cs"/>
                <a:hlinkClick r:id="rId3"/>
              </a:rPr>
              <a:t>retirement application</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change of address,</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a:rPr>
              <a:t>direct deposit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health insurance enrollment forms</a:t>
            </a:r>
            <a:r>
              <a:rPr lang="en-US" sz="1200" b="0" i="0" kern="1200" dirty="0">
                <a:solidFill>
                  <a:schemeClr val="tx1"/>
                </a:solidFill>
                <a:effectLst/>
                <a:latin typeface="+mn-lt"/>
                <a:ea typeface="+mn-ea"/>
                <a:cs typeface="+mn-cs"/>
              </a:rPr>
              <a:t> or </a:t>
            </a:r>
            <a:r>
              <a:rPr lang="en-US" sz="1200" b="0" i="0" u="sng" kern="1200" dirty="0">
                <a:solidFill>
                  <a:schemeClr val="tx1"/>
                </a:solidFill>
                <a:effectLst/>
                <a:latin typeface="+mn-lt"/>
                <a:ea typeface="+mn-ea"/>
                <a:cs typeface="+mn-cs"/>
                <a:hlinkClick r:id="rId6"/>
              </a:rPr>
              <a:t>any other</a:t>
            </a:r>
            <a:r>
              <a:rPr lang="en-US" sz="1200" b="0" i="0" u="sng" kern="1200" baseline="0" dirty="0">
                <a:solidFill>
                  <a:schemeClr val="tx1"/>
                </a:solidFill>
                <a:effectLst/>
                <a:latin typeface="+mn-lt"/>
                <a:ea typeface="+mn-ea"/>
                <a:cs typeface="+mn-cs"/>
                <a:hlinkClick r:id="rId6"/>
              </a:rPr>
              <a:t> </a:t>
            </a:r>
            <a:r>
              <a:rPr lang="en-US" sz="1200" b="0" i="0" u="sng" kern="1200" dirty="0">
                <a:solidFill>
                  <a:schemeClr val="tx1"/>
                </a:solidFill>
                <a:effectLst/>
                <a:latin typeface="+mn-lt"/>
                <a:ea typeface="+mn-ea"/>
                <a:cs typeface="+mn-cs"/>
                <a:hlinkClick r:id="rId6"/>
              </a:rPr>
              <a:t>submissions,</a:t>
            </a:r>
            <a:r>
              <a:rPr lang="en-US" sz="1200" b="0" i="0" kern="1200" dirty="0">
                <a:solidFill>
                  <a:schemeClr val="tx1"/>
                </a:solidFill>
                <a:effectLst/>
                <a:latin typeface="+mn-lt"/>
                <a:ea typeface="+mn-ea"/>
                <a:cs typeface="+mn-cs"/>
              </a:rPr>
              <a:t> the best way to send documents is by Fax to 312.641.7185 or attach to an email and send to  </a:t>
            </a:r>
            <a:r>
              <a:rPr lang="en-US" sz="1200" b="0" i="0" u="sng" kern="1200" dirty="0">
                <a:solidFill>
                  <a:schemeClr val="tx1"/>
                </a:solidFill>
                <a:effectLst/>
                <a:latin typeface="+mn-lt"/>
                <a:ea typeface="+mn-ea"/>
                <a:cs typeface="+mn-cs"/>
                <a:hlinkClick r:id="rId7"/>
              </a:rPr>
              <a:t>imaging@ctpf.org.</a:t>
            </a:r>
            <a:endParaRPr lang="en-US" sz="1200" b="0" i="0" u="sng"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latin typeface="+mn-lt"/>
                <a:ea typeface="+mn-ea"/>
                <a:cs typeface="+mn-cs"/>
              </a:rPr>
              <a:t>Due to the Covid-19 Pandemic, for the safety of our members we are not accepting visitors at CTPF.</a:t>
            </a:r>
            <a:endParaRPr lang="en-US" sz="1200" b="1" kern="1200" dirty="0">
              <a:solidFill>
                <a:schemeClr val="tx1"/>
              </a:solidFill>
              <a:latin typeface="+mn-lt"/>
              <a:ea typeface="+mn-ea"/>
              <a:cs typeface="+mn-cs"/>
            </a:endParaRPr>
          </a:p>
          <a:p>
            <a:pPr>
              <a:spcAft>
                <a:spcPts val="1200"/>
              </a:spcAft>
            </a:pPr>
            <a:endParaRPr lang="en-US" sz="1200" b="1" kern="1200" dirty="0">
              <a:solidFill>
                <a:schemeClr val="tx1"/>
              </a:solidFill>
              <a:latin typeface="+mn-lt"/>
              <a:ea typeface="+mn-ea"/>
              <a:cs typeface="+mn-cs"/>
            </a:endParaRPr>
          </a:p>
          <a:p>
            <a:pPr>
              <a:spcAft>
                <a:spcPts val="1200"/>
              </a:spcAft>
            </a:pPr>
            <a:r>
              <a:rPr lang="en-US" sz="1200" b="1" kern="1200" dirty="0">
                <a:solidFill>
                  <a:schemeClr val="tx1"/>
                </a:solidFill>
                <a:latin typeface="+mn-lt"/>
                <a:ea typeface="+mn-ea"/>
                <a:cs typeface="+mn-cs"/>
              </a:rPr>
              <a:t>To expedite submission of documents,</a:t>
            </a:r>
            <a:r>
              <a:rPr lang="en-US" sz="1200" b="1" kern="1200" baseline="0" dirty="0">
                <a:solidFill>
                  <a:schemeClr val="tx1"/>
                </a:solidFill>
                <a:latin typeface="+mn-lt"/>
                <a:ea typeface="+mn-ea"/>
                <a:cs typeface="+mn-cs"/>
              </a:rPr>
              <a:t> including your enrollment forms, is to </a:t>
            </a:r>
            <a:endParaRPr lang="en-US" sz="1200" b="1" kern="1200" dirty="0">
              <a:solidFill>
                <a:schemeClr val="tx1"/>
              </a:solidFill>
              <a:latin typeface="+mn-lt"/>
              <a:ea typeface="+mn-ea"/>
              <a:cs typeface="+mn-cs"/>
            </a:endParaRPr>
          </a:p>
          <a:p>
            <a:pPr>
              <a:spcAft>
                <a:spcPts val="1200"/>
              </a:spcAft>
            </a:pPr>
            <a:r>
              <a:rPr lang="en-US" sz="1200" kern="1200" dirty="0">
                <a:solidFill>
                  <a:schemeClr val="tx1"/>
                </a:solidFill>
                <a:latin typeface="+mn-lt"/>
                <a:ea typeface="+mn-ea"/>
                <a:cs typeface="+mn-cs"/>
              </a:rPr>
              <a:t>Call Member Services with questions at 312-641-4464. Phone and video counseling are available. </a:t>
            </a:r>
          </a:p>
          <a:p>
            <a:pPr>
              <a:spcAft>
                <a:spcPts val="1200"/>
              </a:spcAft>
            </a:pPr>
            <a:r>
              <a:rPr lang="en-US" sz="1200" kern="1200" dirty="0">
                <a:solidFill>
                  <a:schemeClr val="tx1"/>
                </a:solidFill>
                <a:latin typeface="+mn-lt"/>
                <a:ea typeface="+mn-ea"/>
                <a:cs typeface="+mn-cs"/>
              </a:rPr>
              <a:t>You may also mail documents.</a:t>
            </a:r>
            <a:r>
              <a:rPr lang="en-US" sz="1200" kern="1200" baseline="0" dirty="0">
                <a:solidFill>
                  <a:schemeClr val="tx1"/>
                </a:solidFill>
                <a:latin typeface="+mn-lt"/>
                <a:ea typeface="+mn-ea"/>
                <a:cs typeface="+mn-cs"/>
              </a:rPr>
              <a:t> If you mail your documents, please allow for any delay in USPS delivery.</a:t>
            </a:r>
            <a:endParaRPr lang="en-US" sz="1200" kern="1200" dirty="0">
              <a:solidFill>
                <a:schemeClr val="tx1"/>
              </a:solidFill>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2CCC1C50-6370-4150-94A4-EE4501119093}" type="slidenum">
              <a:rPr lang="en-US" altLang="en-US" smtClean="0"/>
              <a:pPr>
                <a:defRPr/>
              </a:pPr>
              <a:t>18</a:t>
            </a:fld>
            <a:endParaRPr lang="en-US" altLang="en-US" dirty="0"/>
          </a:p>
        </p:txBody>
      </p:sp>
    </p:spTree>
    <p:extLst>
      <p:ext uri="{BB962C8B-B14F-4D97-AF65-F5344CB8AC3E}">
        <p14:creationId xmlns:p14="http://schemas.microsoft.com/office/powerpoint/2010/main" val="368441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Thank you</a:t>
            </a:r>
            <a:r>
              <a:rPr lang="en-US" baseline="0" dirty="0"/>
              <a:t> for your time during the presentation. We hope that this session was helpful.</a:t>
            </a:r>
          </a:p>
          <a:p>
            <a:endParaRPr lang="en-US" baseline="0" dirty="0"/>
          </a:p>
          <a:p>
            <a:r>
              <a:rPr lang="en-US" baseline="0" dirty="0"/>
              <a:t>We will now spend some time addressing your questions in the Q&amp;A session.</a:t>
            </a:r>
          </a:p>
        </p:txBody>
      </p:sp>
      <p:sp>
        <p:nvSpPr>
          <p:cNvPr id="4" name="Slide Number Placeholder 3"/>
          <p:cNvSpPr>
            <a:spLocks noGrp="1"/>
          </p:cNvSpPr>
          <p:nvPr>
            <p:ph type="sldNum" sz="quarter" idx="10"/>
          </p:nvPr>
        </p:nvSpPr>
        <p:spPr/>
        <p:txBody>
          <a:bodyPr/>
          <a:lstStyle/>
          <a:p>
            <a:pPr>
              <a:defRPr/>
            </a:pPr>
            <a:fld id="{2CCC1C50-6370-4150-94A4-EE4501119093}" type="slidenum">
              <a:rPr lang="en-US" altLang="en-US" smtClean="0"/>
              <a:pPr>
                <a:defRPr/>
              </a:pPr>
              <a:t>19</a:t>
            </a:fld>
            <a:endParaRPr lang="en-US" altLang="en-US" dirty="0"/>
          </a:p>
        </p:txBody>
      </p:sp>
    </p:spTree>
    <p:extLst>
      <p:ext uri="{BB962C8B-B14F-4D97-AF65-F5344CB8AC3E}">
        <p14:creationId xmlns:p14="http://schemas.microsoft.com/office/powerpoint/2010/main" val="272612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04900" y="696913"/>
            <a:ext cx="46482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r>
              <a:rPr lang="en-US" dirty="0"/>
              <a:t>Please find our agenda here. </a:t>
            </a:r>
            <a:r>
              <a:rPr lang="en-US" baseline="0" dirty="0"/>
              <a:t>We will cover CTPF coverage, common issues we see and how you can avoid them going forward. </a:t>
            </a:r>
          </a:p>
          <a:p>
            <a:endParaRPr lang="en-US" baseline="0" dirty="0"/>
          </a:p>
          <a:p>
            <a:r>
              <a:rPr lang="en-US" baseline="0" dirty="0"/>
              <a:t>We have the CTPF Health Insurance Department on this meeting who can assist with answering your questions. Please enter questions in the Q&amp;A section, </a:t>
            </a:r>
            <a:r>
              <a:rPr lang="en-US" b="1" baseline="0" dirty="0"/>
              <a:t>not</a:t>
            </a:r>
            <a:r>
              <a:rPr lang="en-US" baseline="0" dirty="0"/>
              <a:t> the Chat feature please, and at the end we will have time read and respond to questions.</a:t>
            </a:r>
          </a:p>
          <a:p>
            <a:endParaRPr lang="en-US" baseline="0" dirty="0"/>
          </a:p>
          <a:p>
            <a:r>
              <a:rPr lang="en-US" baseline="0" dirty="0"/>
              <a:t>Important to note, we will NOT be able to answer questions about what Medicare covers and doesn’t cover – you would need to reach out to Medicare for these types of answers.</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Calibri" pitchFamily="34" charset="0"/>
                <a:cs typeface="Calibri" pitchFamily="34" charset="0"/>
              </a:defRPr>
            </a:lvl1pPr>
            <a:lvl2pPr marL="721999" indent="-277692">
              <a:spcBef>
                <a:spcPct val="30000"/>
              </a:spcBef>
              <a:defRPr sz="1200">
                <a:solidFill>
                  <a:schemeClr val="tx1"/>
                </a:solidFill>
                <a:latin typeface="Calibri" pitchFamily="34" charset="0"/>
                <a:ea typeface="Calibri" pitchFamily="34" charset="0"/>
                <a:cs typeface="Calibri" pitchFamily="34" charset="0"/>
              </a:defRPr>
            </a:lvl2pPr>
            <a:lvl3pPr marL="1110767" indent="-222153">
              <a:spcBef>
                <a:spcPct val="30000"/>
              </a:spcBef>
              <a:defRPr sz="1200">
                <a:solidFill>
                  <a:schemeClr val="tx1"/>
                </a:solidFill>
                <a:latin typeface="Calibri" pitchFamily="34" charset="0"/>
                <a:ea typeface="Calibri" pitchFamily="34" charset="0"/>
                <a:cs typeface="Calibri" pitchFamily="34" charset="0"/>
              </a:defRPr>
            </a:lvl3pPr>
            <a:lvl4pPr marL="1555074" indent="-222153">
              <a:spcBef>
                <a:spcPct val="30000"/>
              </a:spcBef>
              <a:defRPr sz="1200">
                <a:solidFill>
                  <a:schemeClr val="tx1"/>
                </a:solidFill>
                <a:latin typeface="Calibri" pitchFamily="34" charset="0"/>
                <a:ea typeface="Calibri" pitchFamily="34" charset="0"/>
                <a:cs typeface="Calibri" pitchFamily="34" charset="0"/>
              </a:defRPr>
            </a:lvl4pPr>
            <a:lvl5pPr marL="1999381" indent="-222153">
              <a:spcBef>
                <a:spcPct val="30000"/>
              </a:spcBef>
              <a:defRPr sz="1200">
                <a:solidFill>
                  <a:schemeClr val="tx1"/>
                </a:solidFill>
                <a:latin typeface="Calibri" pitchFamily="34" charset="0"/>
                <a:ea typeface="Calibri" pitchFamily="34" charset="0"/>
                <a:cs typeface="Calibri" pitchFamily="34" charset="0"/>
              </a:defRPr>
            </a:lvl5pPr>
            <a:lvl6pPr marL="2443688" indent="-22215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887995" indent="-22215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332302" indent="-22215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776609" indent="-22215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436262BE-4B33-4173-A01A-D500AA3E97B1}"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171150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Let’s review the CTPF’s health insurance for members on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First off, Open Enrollment closed on 10/31 – no enrollments are accepted after this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We offer 3 plans – United Healthcare Medicare Advantage PPO and Humana Medicare Advantage HMO are open to all eligible Medicare eligible retirees. If you were age 65 by January 1, 2020, you would be eligible for the AARP UnitedHealthcare Plan F too. Of course, all of our plans offer prescription coverage (also known as Medicare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If you are looking for a dental plan, RTAC does offer coverage to buy – see page 42 of the 2022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Often we hear that members are confused about vision and hearing, if you review pages 36 and 37 of the 2022 handbook, our plans do offer some options for vision services and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Important note that you’ll notice in the 3</a:t>
            </a:r>
            <a:r>
              <a:rPr lang="en-US" altLang="en-US" b="1" baseline="30000" dirty="0"/>
              <a:t>rd</a:t>
            </a:r>
            <a:r>
              <a:rPr lang="en-US" altLang="en-US" b="1" dirty="0"/>
              <a:t> main bullet is that you cannot be enrolled in two plans. CMS will disenroll you from the CTPF plan– most of the time before we are even aware.</a:t>
            </a:r>
          </a:p>
          <a:p>
            <a:endParaRPr lang="en-US" dirty="0"/>
          </a:p>
        </p:txBody>
      </p:sp>
      <p:sp>
        <p:nvSpPr>
          <p:cNvPr id="4" name="Slide Number Placeholder 3"/>
          <p:cNvSpPr>
            <a:spLocks noGrp="1"/>
          </p:cNvSpPr>
          <p:nvPr>
            <p:ph type="sldNum" sz="quarter" idx="10"/>
          </p:nvPr>
        </p:nvSpPr>
        <p:spPr/>
        <p:txBody>
          <a:bodyPr/>
          <a:lstStyle/>
          <a:p>
            <a:fld id="{16B8C96D-9BF6-4D5A-B1D3-87FDD3453AA5}" type="slidenum">
              <a:rPr lang="en-US" smtClean="0"/>
              <a:t>3</a:t>
            </a:fld>
            <a:endParaRPr lang="en-US" dirty="0"/>
          </a:p>
        </p:txBody>
      </p:sp>
    </p:spTree>
    <p:extLst>
      <p:ext uri="{BB962C8B-B14F-4D97-AF65-F5344CB8AC3E}">
        <p14:creationId xmlns:p14="http://schemas.microsoft.com/office/powerpoint/2010/main" val="378480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Calibri" panose="020F0502020204030204" pitchFamily="34" charset="0"/>
              </a:rPr>
              <a:t>There are two frequent mistakes members make which can result in a loss in coverage: </a:t>
            </a:r>
          </a:p>
          <a:p>
            <a:pPr marL="285750" indent="-285750">
              <a:buFont typeface="Arial" panose="020B0604020202020204" pitchFamily="34" charset="0"/>
              <a:buChar char="•"/>
            </a:pPr>
            <a:r>
              <a:rPr lang="en-US" sz="1800" b="0" i="0" u="none" strike="noStrike" baseline="0" dirty="0">
                <a:solidFill>
                  <a:srgbClr val="221E1F"/>
                </a:solidFill>
                <a:latin typeface="Calibri" panose="020F0502020204030204" pitchFamily="34" charset="0"/>
              </a:rPr>
              <a:t>failing to make timely Part B payments and </a:t>
            </a:r>
          </a:p>
          <a:p>
            <a:pPr marL="285750" indent="-285750">
              <a:buFont typeface="Arial" panose="020B0604020202020204" pitchFamily="34" charset="0"/>
              <a:buChar char="•"/>
            </a:pPr>
            <a:r>
              <a:rPr lang="en-US" sz="1800" b="0" i="0" u="none" strike="noStrike" baseline="0" dirty="0">
                <a:solidFill>
                  <a:srgbClr val="221E1F"/>
                </a:solidFill>
                <a:latin typeface="Calibri" panose="020F0502020204030204" pitchFamily="34" charset="0"/>
              </a:rPr>
              <a:t>enrolling in an additional outside plan. </a:t>
            </a:r>
          </a:p>
          <a:p>
            <a:endParaRPr lang="en-US" sz="1800" b="1" i="0" u="none" strike="noStrike" baseline="0" dirty="0">
              <a:solidFill>
                <a:srgbClr val="221E1F"/>
              </a:solidFill>
              <a:latin typeface="Calibri" panose="020F0502020204030204" pitchFamily="34" charset="0"/>
            </a:endParaRPr>
          </a:p>
          <a:p>
            <a:r>
              <a:rPr lang="en-US" sz="1800" b="1" i="0" u="none" strike="noStrike" baseline="0" dirty="0">
                <a:solidFill>
                  <a:srgbClr val="221E1F"/>
                </a:solidFill>
                <a:latin typeface="Calibri" panose="020F0502020204030204" pitchFamily="34" charset="0"/>
              </a:rPr>
              <a:t>We will discuss what these two mistakes mean.</a:t>
            </a:r>
            <a:endParaRPr lang="en-US" sz="1800" b="0" i="0" u="none" strike="noStrike" baseline="0" dirty="0">
              <a:solidFill>
                <a:srgbClr val="221E1F"/>
              </a:solidFill>
              <a:latin typeface="Calibri" panose="020F0502020204030204" pitchFamily="34" charset="0"/>
            </a:endParaRPr>
          </a:p>
          <a:p>
            <a:endParaRPr lang="en-US" sz="1800" b="0" i="0" u="none" strike="noStrike" baseline="0" dirty="0">
              <a:solidFill>
                <a:srgbClr val="221E1F"/>
              </a:solidFill>
              <a:latin typeface="Calibri" panose="020F050202020403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31491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times have you heard “Don’t delay! Hurry - Get what you deserve!”?</a:t>
            </a:r>
          </a:p>
          <a:p>
            <a:endParaRPr lang="en-US" dirty="0"/>
          </a:p>
          <a:p>
            <a:r>
              <a:rPr lang="en-US" dirty="0"/>
              <a:t>Some of us consider calling, given their urgency, to see if we can save money….some of us call to see if we can get dental or vision or hearing…or you see the commercials….</a:t>
            </a:r>
          </a:p>
          <a:p>
            <a:endParaRPr lang="en-US" dirty="0"/>
          </a:p>
        </p:txBody>
      </p:sp>
      <p:sp>
        <p:nvSpPr>
          <p:cNvPr id="4" name="Slide Number Placeholder 3"/>
          <p:cNvSpPr>
            <a:spLocks noGrp="1"/>
          </p:cNvSpPr>
          <p:nvPr>
            <p:ph type="sldNum" sz="quarter" idx="5"/>
          </p:nvPr>
        </p:nvSpPr>
        <p:spPr/>
        <p:txBody>
          <a:bodyPr/>
          <a:lstStyle/>
          <a:p>
            <a:fld id="{16B8C96D-9BF6-4D5A-B1D3-87FDD3453AA5}" type="slidenum">
              <a:rPr lang="en-US" smtClean="0"/>
              <a:t>5</a:t>
            </a:fld>
            <a:endParaRPr lang="en-US" dirty="0"/>
          </a:p>
        </p:txBody>
      </p:sp>
    </p:spTree>
    <p:extLst>
      <p:ext uri="{BB962C8B-B14F-4D97-AF65-F5344CB8AC3E}">
        <p14:creationId xmlns:p14="http://schemas.microsoft.com/office/powerpoint/2010/main" val="403610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watch the Hallmark Channel a lot. Sometimes at one commercial break, I can see one, two or three commercials urging me to call now! They use actors from our past that make us think, hmm maybe I should call to see if it will be better…my best advice, don’t call unless you are seriously considering changing plans….</a:t>
            </a:r>
          </a:p>
        </p:txBody>
      </p:sp>
      <p:sp>
        <p:nvSpPr>
          <p:cNvPr id="4" name="Slide Number Placeholder 3"/>
          <p:cNvSpPr>
            <a:spLocks noGrp="1"/>
          </p:cNvSpPr>
          <p:nvPr>
            <p:ph type="sldNum" sz="quarter" idx="5"/>
          </p:nvPr>
        </p:nvSpPr>
        <p:spPr/>
        <p:txBody>
          <a:bodyPr/>
          <a:lstStyle/>
          <a:p>
            <a:fld id="{16B8C96D-9BF6-4D5A-B1D3-87FDD3453AA5}" type="slidenum">
              <a:rPr lang="en-US" smtClean="0"/>
              <a:t>6</a:t>
            </a:fld>
            <a:endParaRPr lang="en-US" dirty="0"/>
          </a:p>
        </p:txBody>
      </p:sp>
    </p:spTree>
    <p:extLst>
      <p:ext uri="{BB962C8B-B14F-4D97-AF65-F5344CB8AC3E}">
        <p14:creationId xmlns:p14="http://schemas.microsoft.com/office/powerpoint/2010/main" val="176189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commercials, advertisements are everywhere! I open my Google feed and have articles and advertisements staring right back at me. I open my Yahoo account and the ads are about Medicare plans urging me to enroll by the deadline. </a:t>
            </a:r>
          </a:p>
          <a:p>
            <a:endParaRPr lang="en-US" dirty="0"/>
          </a:p>
          <a:p>
            <a:r>
              <a:rPr lang="en-US" dirty="0"/>
              <a:t>Sometimes you walk into the pharmacy or a hospital, you see a representative from one of the carriers and they engage you in a conversation. Before you know it, you’re telling them information and they are enrolling you in an outside plan and you don’t even know it happened.</a:t>
            </a:r>
          </a:p>
          <a:p>
            <a:endParaRPr lang="en-US" dirty="0"/>
          </a:p>
          <a:p>
            <a:r>
              <a:rPr lang="en-US" dirty="0"/>
              <a:t>It feels like too much and all of this really hurts our members. My best advice is ignore any and all non-CTPF communications unless you plan to change your health insurance.</a:t>
            </a:r>
          </a:p>
        </p:txBody>
      </p:sp>
      <p:sp>
        <p:nvSpPr>
          <p:cNvPr id="4" name="Slide Number Placeholder 3"/>
          <p:cNvSpPr>
            <a:spLocks noGrp="1"/>
          </p:cNvSpPr>
          <p:nvPr>
            <p:ph type="sldNum" sz="quarter" idx="5"/>
          </p:nvPr>
        </p:nvSpPr>
        <p:spPr/>
        <p:txBody>
          <a:bodyPr/>
          <a:lstStyle/>
          <a:p>
            <a:fld id="{16B8C96D-9BF6-4D5A-B1D3-87FDD3453AA5}" type="slidenum">
              <a:rPr lang="en-US" smtClean="0"/>
              <a:t>7</a:t>
            </a:fld>
            <a:endParaRPr lang="en-US" dirty="0"/>
          </a:p>
        </p:txBody>
      </p:sp>
    </p:spTree>
    <p:extLst>
      <p:ext uri="{BB962C8B-B14F-4D97-AF65-F5344CB8AC3E}">
        <p14:creationId xmlns:p14="http://schemas.microsoft.com/office/powerpoint/2010/main" val="187543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So let’s discuss the differences…</a:t>
            </a:r>
          </a:p>
          <a:p>
            <a:endParaRPr lang="en-US" altLang="en-US" b="1" dirty="0"/>
          </a:p>
          <a:p>
            <a:r>
              <a:rPr lang="en-US" altLang="en-US" b="1" dirty="0"/>
              <a:t>CTPF’s open enrollment is closed…it was October 1</a:t>
            </a:r>
            <a:r>
              <a:rPr lang="en-US" altLang="en-US" b="1" baseline="30000" dirty="0"/>
              <a:t>st</a:t>
            </a:r>
            <a:r>
              <a:rPr lang="en-US" altLang="en-US" b="1" dirty="0"/>
              <a:t> through the 31</a:t>
            </a:r>
            <a:r>
              <a:rPr lang="en-US" altLang="en-US" b="1" baseline="30000" dirty="0"/>
              <a:t>st</a:t>
            </a:r>
            <a:r>
              <a:rPr lang="en-US" altLang="en-US" b="1" dirty="0"/>
              <a:t>. However Medicare’s open enrollment goes from October 15</a:t>
            </a:r>
            <a:r>
              <a:rPr lang="en-US" altLang="en-US" b="1" baseline="30000" dirty="0"/>
              <a:t>th</a:t>
            </a:r>
            <a:r>
              <a:rPr lang="en-US" altLang="en-US" b="1" dirty="0"/>
              <a:t> through December 7</a:t>
            </a:r>
            <a:r>
              <a:rPr lang="en-US" altLang="en-US" b="1" baseline="30000" dirty="0"/>
              <a:t>th</a:t>
            </a:r>
            <a:r>
              <a:rPr lang="en-US" altLang="en-US" b="1" dirty="0"/>
              <a:t>.</a:t>
            </a:r>
          </a:p>
          <a:p>
            <a:endParaRPr lang="en-US" altLang="en-US" b="1" dirty="0"/>
          </a:p>
          <a:p>
            <a:r>
              <a:rPr lang="en-US" altLang="en-US" b="1" dirty="0"/>
              <a:t>But as CTPF members enrolled in our health insurance, we do NOT need to do anything for Medicare’s open enrollment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30325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4900" y="696913"/>
            <a:ext cx="46482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Again I reiterate…please do nothing for Medicare’s open enrollment…</a:t>
            </a:r>
          </a:p>
          <a:p>
            <a:endParaRPr lang="en-US" altLang="en-US" b="1" dirty="0"/>
          </a:p>
          <a:p>
            <a:r>
              <a:rPr lang="en-US" altLang="en-US" b="1" dirty="0"/>
              <a:t>As hard as it can be, I ask you to ignore the propaganda, advertisements, calls to your home, commercials, walk ups….if in doubt, please call CTPF’s Member Services.</a:t>
            </a:r>
          </a:p>
          <a:p>
            <a:endParaRPr lang="en-US" altLang="en-US" b="1" dirty="0"/>
          </a:p>
          <a:p>
            <a:r>
              <a:rPr lang="en-US" altLang="en-US" b="1" dirty="0"/>
              <a:t>Yesterday, CTPF Communications sent out an E-News that highly recommends adding CTPF’s numbers to your saved contacts so that you know it’s us if you receive a call.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itchFamily="34" charset="0"/>
                <a:ea typeface="Calibri" pitchFamily="34" charset="0"/>
                <a:cs typeface="Calibri" pitchFamily="34" charset="0"/>
              </a:defRPr>
            </a:lvl1pPr>
            <a:lvl2pPr marL="742950" indent="-285750" defTabSz="912813">
              <a:spcBef>
                <a:spcPct val="30000"/>
              </a:spcBef>
              <a:defRPr sz="1200">
                <a:solidFill>
                  <a:schemeClr val="tx1"/>
                </a:solidFill>
                <a:latin typeface="Calibri" pitchFamily="34" charset="0"/>
                <a:ea typeface="Calibri" pitchFamily="34" charset="0"/>
                <a:cs typeface="Calibri" pitchFamily="34" charset="0"/>
              </a:defRPr>
            </a:lvl2pPr>
            <a:lvl3pPr marL="1143000" indent="-228600" defTabSz="912813">
              <a:spcBef>
                <a:spcPct val="30000"/>
              </a:spcBef>
              <a:defRPr sz="1200">
                <a:solidFill>
                  <a:schemeClr val="tx1"/>
                </a:solidFill>
                <a:latin typeface="Calibri" pitchFamily="34" charset="0"/>
                <a:ea typeface="Calibri" pitchFamily="34" charset="0"/>
                <a:cs typeface="Calibri" pitchFamily="34" charset="0"/>
              </a:defRPr>
            </a:lvl3pPr>
            <a:lvl4pPr marL="1600200" indent="-228600" defTabSz="912813">
              <a:spcBef>
                <a:spcPct val="30000"/>
              </a:spcBef>
              <a:defRPr sz="1200">
                <a:solidFill>
                  <a:schemeClr val="tx1"/>
                </a:solidFill>
                <a:latin typeface="Calibri" pitchFamily="34" charset="0"/>
                <a:ea typeface="Calibri" pitchFamily="34" charset="0"/>
                <a:cs typeface="Calibri" pitchFamily="34" charset="0"/>
              </a:defRPr>
            </a:lvl4pPr>
            <a:lvl5pPr marL="2057400" indent="-228600" defTabSz="912813">
              <a:spcBef>
                <a:spcPct val="30000"/>
              </a:spcBef>
              <a:defRPr sz="12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ea typeface="Calibri" pitchFamily="34" charset="0"/>
                <a:cs typeface="Calibri" pitchFamily="34" charset="0"/>
              </a:defRPr>
            </a:lvl9pPr>
          </a:lstStyle>
          <a:p>
            <a:pPr>
              <a:spcBef>
                <a:spcPct val="0"/>
              </a:spcBef>
            </a:pPr>
            <a:fld id="{C191D03A-0FD2-4DB9-906C-7BE4B5F2F85C}"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2327298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800" y="763588"/>
            <a:ext cx="2668878" cy="899495"/>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53DDE678-ADBF-4F08-9B63-1B3DF8AE0993}"/>
              </a:ext>
            </a:extLst>
          </p:cNvPr>
          <p:cNvPicPr>
            <a:picLocks noChangeAspect="1"/>
          </p:cNvPicPr>
          <p:nvPr userDrawn="1"/>
        </p:nvPicPr>
        <p:blipFill rotWithShape="1">
          <a:blip r:embed="rId3">
            <a:grayscl/>
            <a:extLst>
              <a:ext uri="{28A0092B-C50C-407E-A947-70E740481C1C}">
                <a14:useLocalDpi xmlns:a14="http://schemas.microsoft.com/office/drawing/2010/main" val="0"/>
              </a:ext>
            </a:extLst>
          </a:blip>
          <a:srcRect r="833" b="679"/>
          <a:stretch/>
        </p:blipFill>
        <p:spPr>
          <a:xfrm>
            <a:off x="152400" y="-47244"/>
            <a:ext cx="9067800" cy="6905244"/>
          </a:xfrm>
          <a:prstGeom prst="rect">
            <a:avLst/>
          </a:prstGeom>
        </p:spPr>
      </p:pic>
      <p:pic>
        <p:nvPicPr>
          <p:cNvPr id="12" name="Picture 11" descr="Two people looking at a computer&#10;&#10;Description automatically generated">
            <a:extLst>
              <a:ext uri="{FF2B5EF4-FFF2-40B4-BE49-F238E27FC236}">
                <a16:creationId xmlns:a16="http://schemas.microsoft.com/office/drawing/2014/main" id="{E20F803E-459D-4028-B25C-8747D9F9C127}"/>
              </a:ext>
            </a:extLst>
          </p:cNvPr>
          <p:cNvPicPr>
            <a:picLocks noChangeAspect="1"/>
          </p:cNvPicPr>
          <p:nvPr userDrawn="1"/>
        </p:nvPicPr>
        <p:blipFill rotWithShape="1">
          <a:blip r:embed="rId4">
            <a:alphaModFix amt="50000"/>
            <a:extLst>
              <a:ext uri="{28A0092B-C50C-407E-A947-70E740481C1C}">
                <a14:useLocalDpi xmlns:a14="http://schemas.microsoft.com/office/drawing/2010/main" val="0"/>
              </a:ext>
            </a:extLst>
          </a:blip>
          <a:srcRect l="12580" t="3687" b="7628"/>
          <a:stretch/>
        </p:blipFill>
        <p:spPr>
          <a:xfrm flipH="1">
            <a:off x="152400" y="1"/>
            <a:ext cx="9144000" cy="6858000"/>
          </a:xfrm>
          <a:prstGeom prst="rect">
            <a:avLst/>
          </a:prstGeom>
        </p:spPr>
      </p:pic>
      <p:sp>
        <p:nvSpPr>
          <p:cNvPr id="2" name="Title 1"/>
          <p:cNvSpPr>
            <a:spLocks noGrp="1"/>
          </p:cNvSpPr>
          <p:nvPr>
            <p:ph type="ctrTitle"/>
          </p:nvPr>
        </p:nvSpPr>
        <p:spPr>
          <a:xfrm>
            <a:off x="381000" y="3581400"/>
            <a:ext cx="8305800" cy="1066799"/>
          </a:xfrm>
        </p:spPr>
        <p:txBody>
          <a:bodyPr anchor="b">
            <a:noAutofit/>
          </a:bodyPr>
          <a:lstStyle>
            <a:lvl1pPr>
              <a:defRPr sz="5400" cap="none" baseline="0">
                <a:solidFill>
                  <a:srgbClr val="3F768A"/>
                </a:solidFill>
                <a:effectLst/>
              </a:defRPr>
            </a:lvl1pPr>
          </a:lstStyle>
          <a:p>
            <a:r>
              <a:rPr lang="en-US" dirty="0"/>
              <a:t>Click to edit Master title style</a:t>
            </a:r>
          </a:p>
        </p:txBody>
      </p:sp>
      <p:sp>
        <p:nvSpPr>
          <p:cNvPr id="3" name="Subtitle 2"/>
          <p:cNvSpPr>
            <a:spLocks noGrp="1"/>
          </p:cNvSpPr>
          <p:nvPr>
            <p:ph type="subTitle" idx="1"/>
          </p:nvPr>
        </p:nvSpPr>
        <p:spPr>
          <a:xfrm>
            <a:off x="381000" y="4952999"/>
            <a:ext cx="6400800" cy="1828800"/>
          </a:xfrm>
        </p:spPr>
        <p:txBody>
          <a:bodyPr/>
          <a:lstStyle>
            <a:lvl1pPr marL="0" indent="0" algn="l">
              <a:buNone/>
              <a:defRPr>
                <a:solidFill>
                  <a:srgbClr val="3F768A"/>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152400"/>
            <a:ext cx="2895600" cy="329184"/>
          </a:xfrm>
          <a:prstGeom prst="rect">
            <a:avLst/>
          </a:prstGeom>
        </p:spPr>
        <p:txBody>
          <a:bodyPr/>
          <a:lstStyle>
            <a:lvl1pPr>
              <a:defRPr>
                <a:solidFill>
                  <a:schemeClr val="bg1">
                    <a:lumMod val="75000"/>
                  </a:schemeClr>
                </a:solidFill>
              </a:defRPr>
            </a:lvl1pPr>
          </a:lstStyle>
          <a:p>
            <a:fld id="{3A819DB7-5B9B-467E-B13D-29243A4DE562}" type="datetime2">
              <a:rPr lang="en-US" smtClean="0"/>
              <a:pPr/>
              <a:t>Wednesday, December 1, 2021</a:t>
            </a:fld>
            <a:endParaRPr lang="en-US" dirty="0"/>
          </a:p>
        </p:txBody>
      </p:sp>
      <p:sp>
        <p:nvSpPr>
          <p:cNvPr id="6" name="Slide Number Placeholder 5"/>
          <p:cNvSpPr>
            <a:spLocks noGrp="1"/>
          </p:cNvSpPr>
          <p:nvPr>
            <p:ph type="sldNum" sz="quarter" idx="12"/>
          </p:nvPr>
        </p:nvSpPr>
        <p:spPr>
          <a:xfrm>
            <a:off x="8001000" y="6248400"/>
            <a:ext cx="1066800" cy="329184"/>
          </a:xfrm>
          <a:prstGeom prst="rect">
            <a:avLst/>
          </a:prstGeom>
        </p:spPr>
        <p:txBody>
          <a:bodyPr/>
          <a:lstStyle>
            <a:lvl1pPr algn="ctr">
              <a:defRPr/>
            </a:lvl1pPr>
          </a:lstStyle>
          <a:p>
            <a:fld id="{0CFEC368-1D7A-4F81-ABF6-AE0E36BAF64C}" type="slidenum">
              <a:rPr lang="en-US" smtClean="0"/>
              <a:pPr/>
              <a:t>‹#›</a:t>
            </a:fld>
            <a:endParaRPr lang="en-US" dirty="0"/>
          </a:p>
        </p:txBody>
      </p:sp>
      <p:pic>
        <p:nvPicPr>
          <p:cNvPr id="17" name="Picture 16" descr="A picture containing text, sign, first-aid kit, clipart&#10;&#10;Description automatically generated">
            <a:extLst>
              <a:ext uri="{FF2B5EF4-FFF2-40B4-BE49-F238E27FC236}">
                <a16:creationId xmlns:a16="http://schemas.microsoft.com/office/drawing/2014/main" id="{2FC52164-A9BE-4A59-B20D-65A9041F77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0791" y="632587"/>
            <a:ext cx="2688417" cy="8747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1000" y="228600"/>
            <a:ext cx="8229600" cy="990600"/>
          </a:xfrm>
        </p:spPr>
        <p:txBody>
          <a:bodyPr/>
          <a:lstStyle/>
          <a:p>
            <a:r>
              <a:rPr lang="en-US" dirty="0"/>
              <a:t>Click To Edit Master Title Style</a:t>
            </a:r>
          </a:p>
        </p:txBody>
      </p:sp>
    </p:spTree>
    <p:extLst>
      <p:ext uri="{BB962C8B-B14F-4D97-AF65-F5344CB8AC3E}">
        <p14:creationId xmlns:p14="http://schemas.microsoft.com/office/powerpoint/2010/main" val="271125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1000" y="152400"/>
            <a:ext cx="8229600" cy="990600"/>
          </a:xfrm>
        </p:spPr>
        <p:txBody>
          <a:bodyPr/>
          <a:lstStyle/>
          <a:p>
            <a:r>
              <a:rPr lang="en-US" dirty="0"/>
              <a:t>Click To Edit Master Title Style</a:t>
            </a:r>
          </a:p>
        </p:txBody>
      </p:sp>
    </p:spTree>
    <p:extLst>
      <p:ext uri="{BB962C8B-B14F-4D97-AF65-F5344CB8AC3E}">
        <p14:creationId xmlns:p14="http://schemas.microsoft.com/office/powerpoint/2010/main" val="17924215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04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52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8229600" cy="9906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990600"/>
          </a:xfrm>
        </p:spPr>
        <p:txBody>
          <a:body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229600" cy="990600"/>
          </a:xfrm>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229600" cy="9906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8534400" y="6300216"/>
            <a:ext cx="1066800" cy="329184"/>
          </a:xfrm>
          <a:prstGeom prst="rect">
            <a:avLst/>
          </a:prstGeom>
        </p:spPr>
        <p:txBody>
          <a:bodyPr/>
          <a:lstStyle>
            <a:defPPr>
              <a:defRPr lang="en-US"/>
            </a:defPPr>
            <a:lvl1pPr marL="0" algn="l" defTabSz="914400" rtl="0" eaLnBrk="1" latinLnBrk="0" hangingPunct="1">
              <a:defRPr sz="1800" kern="1200">
                <a:solidFill>
                  <a:srgbClr val="046C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z="1100" b="1" smtClean="0">
                <a:solidFill>
                  <a:schemeClr val="bg1">
                    <a:lumMod val="50000"/>
                  </a:schemeClr>
                </a:solidFill>
              </a:rPr>
              <a:pPr/>
              <a:t>‹#›</a:t>
            </a:fld>
            <a:endParaRPr lang="en-US" sz="1100" b="1" dirty="0">
              <a:solidFill>
                <a:schemeClr val="bg1">
                  <a:lumMod val="50000"/>
                </a:schemeClr>
              </a:solidFill>
            </a:endParaRPr>
          </a:p>
        </p:txBody>
      </p:sp>
      <p:sp>
        <p:nvSpPr>
          <p:cNvPr id="7" name="Rectangle 6"/>
          <p:cNvSpPr/>
          <p:nvPr userDrawn="1"/>
        </p:nvSpPr>
        <p:spPr>
          <a:xfrm>
            <a:off x="6705600" y="23045"/>
            <a:ext cx="2492798" cy="276999"/>
          </a:xfrm>
          <a:prstGeom prst="rect">
            <a:avLst/>
          </a:prstGeom>
        </p:spPr>
        <p:txBody>
          <a:bodyPr wrap="none">
            <a:spAutoFit/>
          </a:bodyPr>
          <a:lstStyle/>
          <a:p>
            <a:r>
              <a:rPr lang="en-US" sz="1200" b="1" i="1" dirty="0">
                <a:solidFill>
                  <a:srgbClr val="3F768A"/>
                </a:solidFill>
              </a:rPr>
              <a:t>Medicare Health Insurance Webinar</a:t>
            </a:r>
            <a:endParaRPr lang="en-US" sz="1200" dirty="0">
              <a:solidFill>
                <a:srgbClr val="3F768A"/>
              </a:solidFill>
            </a:endParaRPr>
          </a:p>
        </p:txBody>
      </p:sp>
      <p:sp>
        <p:nvSpPr>
          <p:cNvPr id="15" name="Rectangle 14"/>
          <p:cNvSpPr/>
          <p:nvPr userDrawn="1"/>
        </p:nvSpPr>
        <p:spPr>
          <a:xfrm>
            <a:off x="50672" y="0"/>
            <a:ext cx="1524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6"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87404" t="22388" r="10836" b="13370"/>
          <a:stretch/>
        </p:blipFill>
        <p:spPr bwMode="auto">
          <a:xfrm>
            <a:off x="0" y="0"/>
            <a:ext cx="126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b="30769"/>
          <a:stretch/>
        </p:blipFill>
        <p:spPr>
          <a:xfrm>
            <a:off x="8458202" y="6580208"/>
            <a:ext cx="503117" cy="125392"/>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5" r:id="rId4"/>
    <p:sldLayoutId id="2147483966" r:id="rId5"/>
    <p:sldLayoutId id="2147483967" r:id="rId6"/>
    <p:sldLayoutId id="2147483968" r:id="rId7"/>
    <p:sldLayoutId id="2147483969" r:id="rId8"/>
    <p:sldLayoutId id="2147483970" r:id="rId9"/>
    <p:sldLayoutId id="2147483982" r:id="rId10"/>
    <p:sldLayoutId id="2147483986" r:id="rId11"/>
    <p:sldLayoutId id="2147483999" r:id="rId12"/>
    <p:sldLayoutId id="2147484002" r:id="rId13"/>
  </p:sldLayoutIdLst>
  <p:hf hdr="0" ftr="0" dt="0"/>
  <p:txStyles>
    <p:titleStyle>
      <a:lvl1pPr algn="l" defTabSz="914400" rtl="0" eaLnBrk="1" latinLnBrk="0" hangingPunct="1">
        <a:spcBef>
          <a:spcPct val="0"/>
        </a:spcBef>
        <a:buNone/>
        <a:defRPr sz="3600" b="1" kern="1200" spc="-100" baseline="0">
          <a:solidFill>
            <a:srgbClr val="3F768A"/>
          </a:solidFill>
          <a:latin typeface="+mj-lt"/>
          <a:ea typeface="+mj-ea"/>
          <a:cs typeface="+mj-cs"/>
        </a:defRPr>
      </a:lvl1pPr>
    </p:titleStyle>
    <p:bodyStyle>
      <a:lvl1pPr marL="182880" indent="-182880" algn="l" defTabSz="914400" rtl="0" eaLnBrk="1" latinLnBrk="0" hangingPunct="1">
        <a:spcBef>
          <a:spcPct val="20000"/>
        </a:spcBef>
        <a:buClr>
          <a:srgbClr val="3F768A"/>
        </a:buClr>
        <a:buSzPct val="85000"/>
        <a:buFont typeface="Wingdings" panose="05000000000000000000" pitchFamily="2" charset="2"/>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3F768A"/>
        </a:buClr>
        <a:buSzPct val="85000"/>
        <a:buFont typeface="Wingdings" panose="05000000000000000000" pitchFamily="2" charset="2"/>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3F768A"/>
        </a:buClr>
        <a:buSzPct val="90000"/>
        <a:buFont typeface="Wingdings" panose="05000000000000000000" pitchFamily="2"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3F768A"/>
        </a:buClr>
        <a:buFont typeface="Wingdings" panose="05000000000000000000" pitchFamily="2" charset="2"/>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3F768A"/>
        </a:buClr>
        <a:buSzPct val="100000"/>
        <a:buFont typeface="Wingdings" panose="05000000000000000000" pitchFamily="2" charset="2"/>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memberservices@ctpf.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425890"/>
            <a:ext cx="7848600" cy="1012825"/>
          </a:xfrm>
        </p:spPr>
        <p:txBody>
          <a:bodyPr/>
          <a:lstStyle/>
          <a:p>
            <a:r>
              <a:rPr lang="en-US" b="1" dirty="0">
                <a:effectLst>
                  <a:outerShdw blurRad="38100" dist="38100" dir="2700000" algn="tl">
                    <a:schemeClr val="bg1">
                      <a:alpha val="43000"/>
                    </a:schemeClr>
                  </a:outerShdw>
                </a:effectLst>
              </a:rPr>
              <a:t>Medicare Health Insurance </a:t>
            </a:r>
          </a:p>
        </p:txBody>
      </p:sp>
      <p:sp>
        <p:nvSpPr>
          <p:cNvPr id="3" name="Subtitle 2"/>
          <p:cNvSpPr>
            <a:spLocks noGrp="1"/>
          </p:cNvSpPr>
          <p:nvPr>
            <p:ph type="subTitle" idx="1"/>
          </p:nvPr>
        </p:nvSpPr>
        <p:spPr>
          <a:xfrm>
            <a:off x="381000" y="3352800"/>
            <a:ext cx="6477000" cy="1828800"/>
          </a:xfrm>
        </p:spPr>
        <p:txBody>
          <a:bodyPr/>
          <a:lstStyle/>
          <a:p>
            <a:r>
              <a:rPr lang="en-US" sz="2800" b="1" i="1" dirty="0">
                <a:solidFill>
                  <a:srgbClr val="3F768A"/>
                </a:solidFill>
                <a:effectLst>
                  <a:outerShdw blurRad="38100" dist="38100" dir="2700000" algn="tl">
                    <a:schemeClr val="bg1">
                      <a:alpha val="43000"/>
                    </a:schemeClr>
                  </a:outerShdw>
                </a:effectLst>
              </a:rPr>
              <a:t>What You Need to Know to </a:t>
            </a:r>
            <a:r>
              <a:rPr lang="en-US" sz="2800" b="1" i="1" dirty="0">
                <a:effectLst>
                  <a:outerShdw blurRad="38100" dist="38100" dir="2700000" algn="tl">
                    <a:schemeClr val="bg1">
                      <a:alpha val="43000"/>
                    </a:schemeClr>
                  </a:outerShdw>
                </a:effectLst>
              </a:rPr>
              <a:t>                               </a:t>
            </a:r>
            <a:r>
              <a:rPr lang="en-US" sz="2800" b="1" i="1" dirty="0">
                <a:solidFill>
                  <a:srgbClr val="3F768A"/>
                </a:solidFill>
                <a:effectLst>
                  <a:outerShdw blurRad="38100" dist="38100" dir="2700000" algn="tl">
                    <a:schemeClr val="bg1">
                      <a:alpha val="43000"/>
                    </a:schemeClr>
                  </a:outerShdw>
                </a:effectLst>
              </a:rPr>
              <a:t>Avoid Costly Mistakes Webinar</a:t>
            </a:r>
          </a:p>
          <a:p>
            <a:endParaRPr lang="en-US" dirty="0">
              <a:solidFill>
                <a:srgbClr val="00467A"/>
              </a:solidFill>
            </a:endParaRPr>
          </a:p>
        </p:txBody>
      </p:sp>
      <p:sp>
        <p:nvSpPr>
          <p:cNvPr id="5" name="Rectangle 4"/>
          <p:cNvSpPr/>
          <p:nvPr/>
        </p:nvSpPr>
        <p:spPr>
          <a:xfrm>
            <a:off x="3033380" y="6245423"/>
            <a:ext cx="3302635" cy="338554"/>
          </a:xfrm>
          <a:prstGeom prst="rect">
            <a:avLst/>
          </a:prstGeom>
        </p:spPr>
        <p:txBody>
          <a:bodyPr wrap="none">
            <a:spAutoFit/>
          </a:bodyPr>
          <a:lstStyle/>
          <a:p>
            <a:r>
              <a:rPr lang="en-US" sz="1600" b="1" i="1" dirty="0">
                <a:solidFill>
                  <a:srgbClr val="3F768A"/>
                </a:solidFill>
              </a:rPr>
              <a:t>Plans for Medicare Eligible Members</a:t>
            </a:r>
          </a:p>
        </p:txBody>
      </p:sp>
      <p:sp>
        <p:nvSpPr>
          <p:cNvPr id="8" name="Rectangle 7"/>
          <p:cNvSpPr/>
          <p:nvPr/>
        </p:nvSpPr>
        <p:spPr>
          <a:xfrm rot="5400000">
            <a:off x="4438650" y="1123950"/>
            <a:ext cx="419100" cy="9296400"/>
          </a:xfrm>
          <a:prstGeom prst="rect">
            <a:avLst/>
          </a:prstGeom>
          <a:solidFill>
            <a:srgbClr val="3F768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Subtitle 4"/>
          <p:cNvSpPr txBox="1">
            <a:spLocks/>
          </p:cNvSpPr>
          <p:nvPr/>
        </p:nvSpPr>
        <p:spPr>
          <a:xfrm>
            <a:off x="685800" y="5638800"/>
            <a:ext cx="7691120" cy="457200"/>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b="1" dirty="0"/>
              <a:t>2022 Plan Year |  January 1 – December 31 |  All Changes Effective January 1, 2022 </a:t>
            </a:r>
          </a:p>
        </p:txBody>
      </p:sp>
      <p:cxnSp>
        <p:nvCxnSpPr>
          <p:cNvPr id="9" name="Straight Connector 8">
            <a:extLst>
              <a:ext uri="{FF2B5EF4-FFF2-40B4-BE49-F238E27FC236}">
                <a16:creationId xmlns:a16="http://schemas.microsoft.com/office/drawing/2014/main" id="{09D18304-1B7D-4184-9057-6CFBE3620CCE}"/>
              </a:ext>
            </a:extLst>
          </p:cNvPr>
          <p:cNvCxnSpPr/>
          <p:nvPr/>
        </p:nvCxnSpPr>
        <p:spPr>
          <a:xfrm>
            <a:off x="370929" y="3340290"/>
            <a:ext cx="7848600" cy="1588"/>
          </a:xfrm>
          <a:prstGeom prst="line">
            <a:avLst/>
          </a:prstGeom>
          <a:ln w="12700">
            <a:solidFill>
              <a:srgbClr val="3F768A"/>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765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609600" y="1219200"/>
            <a:ext cx="81534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tabLst>
                <a:tab pos="6059488" algn="l"/>
                <a:tab pos="6973888" algn="l"/>
              </a:tabLst>
            </a:pPr>
            <a:r>
              <a:rPr lang="en-US" sz="2400" b="1" i="0" u="none" strike="noStrike" baseline="0" dirty="0">
                <a:solidFill>
                  <a:srgbClr val="221E1F"/>
                </a:solidFill>
              </a:rPr>
              <a:t>Enrolling in an Outside Plan or an                                                        Additional Plan: </a:t>
            </a:r>
          </a:p>
          <a:p>
            <a:pPr marL="0" indent="0">
              <a:buNone/>
              <a:tabLst>
                <a:tab pos="6059488" algn="l"/>
                <a:tab pos="6973888" algn="l"/>
              </a:tabLst>
            </a:pPr>
            <a:r>
              <a:rPr lang="en-US" sz="2400" b="0" i="0" u="none" strike="noStrike" baseline="0" dirty="0">
                <a:solidFill>
                  <a:srgbClr val="221E1F"/>
                </a:solidFill>
              </a:rPr>
              <a:t>If you have CTPF’s Health Insurance Plan </a:t>
            </a:r>
            <a:r>
              <a:rPr lang="en-US" sz="2400" b="1" i="0" u="none" strike="noStrike" baseline="0" dirty="0">
                <a:solidFill>
                  <a:srgbClr val="221E1F"/>
                </a:solidFill>
              </a:rPr>
              <a:t>and</a:t>
            </a:r>
            <a:r>
              <a:rPr lang="en-US" sz="2400" b="0" i="0" u="none" strike="noStrike" baseline="0" dirty="0">
                <a:solidFill>
                  <a:srgbClr val="221E1F"/>
                </a:solidFill>
              </a:rPr>
              <a:t>                                                     enroll in an additional </a:t>
            </a:r>
            <a:r>
              <a:rPr lang="en-US" sz="2400" b="1" i="0" u="none" strike="noStrike" baseline="0" dirty="0">
                <a:solidFill>
                  <a:srgbClr val="221E1F"/>
                </a:solidFill>
              </a:rPr>
              <a:t>outside</a:t>
            </a:r>
            <a:r>
              <a:rPr lang="en-US" sz="2400" b="0" i="0" u="none" strike="noStrike" baseline="0" dirty="0">
                <a:solidFill>
                  <a:srgbClr val="221E1F"/>
                </a:solidFill>
              </a:rPr>
              <a:t> plan, you will be                                                      </a:t>
            </a:r>
            <a:r>
              <a:rPr lang="en-US" sz="2400" b="1" i="0" u="none" strike="noStrike" baseline="0" dirty="0">
                <a:solidFill>
                  <a:srgbClr val="3F768A"/>
                </a:solidFill>
              </a:rPr>
              <a:t>disenrolled by Medicare</a:t>
            </a:r>
            <a:r>
              <a:rPr lang="en-US" sz="2400" b="0" i="0" u="none" strike="noStrike" baseline="0" dirty="0">
                <a:solidFill>
                  <a:srgbClr val="221E1F"/>
                </a:solidFill>
              </a:rPr>
              <a:t> and you will </a:t>
            </a:r>
            <a:r>
              <a:rPr lang="en-US" sz="2400" b="1" i="0" u="none" strike="noStrike" baseline="0" dirty="0">
                <a:solidFill>
                  <a:srgbClr val="221E1F"/>
                </a:solidFill>
              </a:rPr>
              <a:t>lose</a:t>
            </a:r>
            <a:r>
              <a:rPr lang="en-US" sz="2400" b="0" i="0" u="none" strike="noStrike" baseline="0" dirty="0">
                <a:solidFill>
                  <a:srgbClr val="221E1F"/>
                </a:solidFill>
              </a:rPr>
              <a:t>                                                     your CTPF Health Insurance plan coverage.                                 Reinstatement is difficult and may result in additional penalties.</a:t>
            </a:r>
          </a:p>
          <a:p>
            <a:pPr marL="0" indent="0">
              <a:buNone/>
            </a:pPr>
            <a:endParaRPr lang="en-US" sz="2400" dirty="0">
              <a:solidFill>
                <a:srgbClr val="221E1F"/>
              </a:solidFill>
            </a:endParaRPr>
          </a:p>
          <a:p>
            <a:pPr marL="0" indent="0">
              <a:buNone/>
            </a:pPr>
            <a:r>
              <a:rPr lang="en-US" sz="2400" b="1" i="0" u="none" strike="noStrike" baseline="0" dirty="0">
                <a:solidFill>
                  <a:srgbClr val="221E1F"/>
                </a:solidFill>
              </a:rPr>
              <a:t>Recommendation: </a:t>
            </a:r>
            <a:r>
              <a:rPr lang="en-US" sz="2400" b="0" i="0" u="none" strike="noStrike" baseline="0" dirty="0">
                <a:solidFill>
                  <a:srgbClr val="221E1F"/>
                </a:solidFill>
              </a:rPr>
              <a:t>Be very cautious when speaking to a broker or infomercial advisor regarding your insurance plan and the impact on your CTPF coverage.</a:t>
            </a:r>
            <a:endParaRPr lang="en-US" altLang="en-US" sz="2400" dirty="0"/>
          </a:p>
        </p:txBody>
      </p:sp>
      <p:sp>
        <p:nvSpPr>
          <p:cNvPr id="5" name="Title 1">
            <a:extLst>
              <a:ext uri="{FF2B5EF4-FFF2-40B4-BE49-F238E27FC236}">
                <a16:creationId xmlns:a16="http://schemas.microsoft.com/office/drawing/2014/main" id="{6AC9FAE0-2E99-4AF2-9CE3-795135F0BC98}"/>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 </a:t>
            </a:r>
            <a:r>
              <a:rPr lang="en-US" sz="1600" b="1" i="1" dirty="0">
                <a:solidFill>
                  <a:schemeClr val="bg1">
                    <a:lumMod val="75000"/>
                  </a:schemeClr>
                </a:solidFill>
              </a:rPr>
              <a:t>CONTINUED</a:t>
            </a:r>
            <a:endParaRPr lang="en-US" altLang="en-US" sz="3600" b="1" dirty="0">
              <a:solidFill>
                <a:srgbClr val="3F768A"/>
              </a:solidFill>
              <a:latin typeface="+mj-lt"/>
              <a:ea typeface="+mn-ea"/>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4B73B392-50C1-4788-BB2D-F6A1860BC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627" y="1627294"/>
            <a:ext cx="2235573" cy="1600200"/>
          </a:xfrm>
          <a:prstGeom prst="rect">
            <a:avLst/>
          </a:prstGeom>
        </p:spPr>
      </p:pic>
    </p:spTree>
    <p:extLst>
      <p:ext uri="{BB962C8B-B14F-4D97-AF65-F5344CB8AC3E}">
        <p14:creationId xmlns:p14="http://schemas.microsoft.com/office/powerpoint/2010/main" val="33619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519036" y="1131994"/>
            <a:ext cx="8105927"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pPr>
            <a:r>
              <a:rPr lang="en-US" sz="2400" b="1" i="0" u="none" strike="noStrike" baseline="0" dirty="0">
                <a:solidFill>
                  <a:srgbClr val="221E1F"/>
                </a:solidFill>
              </a:rPr>
              <a:t>Enrolling in an Outside Plan or an Additional Plan: </a:t>
            </a:r>
          </a:p>
          <a:p>
            <a:pPr marL="0" indent="0" algn="l" rtl="0" fontAlgn="base">
              <a:buNone/>
            </a:pPr>
            <a:r>
              <a:rPr lang="en-US" sz="2400" b="0" i="0" dirty="0">
                <a:solidFill>
                  <a:srgbClr val="2C2C2C"/>
                </a:solidFill>
                <a:effectLst/>
              </a:rPr>
              <a:t>During this Medicare’s Open Enrollment window, Medicare eligible participants </a:t>
            </a:r>
            <a:r>
              <a:rPr lang="en-US" sz="2400" b="0" i="1" dirty="0">
                <a:solidFill>
                  <a:srgbClr val="2C2C2C"/>
                </a:solidFill>
                <a:effectLst/>
              </a:rPr>
              <a:t>can</a:t>
            </a:r>
            <a:r>
              <a:rPr lang="en-US" sz="2400" b="0" i="0" dirty="0">
                <a:solidFill>
                  <a:srgbClr val="2C2C2C"/>
                </a:solidFill>
                <a:effectLst/>
              </a:rPr>
              <a:t> enroll in coverage. However, if you participate in a CTPF Medicare health insurance plan, it’s important to understand the facts: </a:t>
            </a:r>
            <a:endParaRPr lang="en-US" sz="2400" b="0" i="0" dirty="0">
              <a:solidFill>
                <a:srgbClr val="000000"/>
              </a:solidFill>
              <a:effectLst/>
              <a:latin typeface="Segoe UI" panose="020B0502040204020203" pitchFamily="34" charset="0"/>
            </a:endParaRPr>
          </a:p>
          <a:p>
            <a:pPr algn="l" rtl="0" fontAlgn="base">
              <a:buFont typeface="+mj-lt"/>
              <a:buAutoNum type="arabicPeriod"/>
            </a:pPr>
            <a:r>
              <a:rPr lang="en-US" sz="2400" b="0" i="0" dirty="0">
                <a:solidFill>
                  <a:srgbClr val="2C2C2C"/>
                </a:solidFill>
                <a:effectLst/>
              </a:rPr>
              <a:t>If you enroll through one of the many health insurance plans heavily advertised on television, radio, social media or multiple solicitations, you will be </a:t>
            </a:r>
            <a:r>
              <a:rPr lang="en-US" sz="2400" b="1" i="0" u="sng" dirty="0">
                <a:solidFill>
                  <a:srgbClr val="2C2C2C"/>
                </a:solidFill>
                <a:effectLst/>
              </a:rPr>
              <a:t>disenrolled</a:t>
            </a:r>
            <a:r>
              <a:rPr lang="en-US" sz="2400" b="0" i="0" dirty="0">
                <a:solidFill>
                  <a:srgbClr val="2C2C2C"/>
                </a:solidFill>
                <a:effectLst/>
              </a:rPr>
              <a:t> from your CTPF health insurance plan.  </a:t>
            </a:r>
            <a:endParaRPr lang="en-US" sz="2400" b="0" i="0" dirty="0">
              <a:solidFill>
                <a:srgbClr val="000000"/>
              </a:solidFill>
              <a:effectLst/>
              <a:latin typeface="Segoe UI" panose="020B0502040204020203" pitchFamily="34" charset="0"/>
            </a:endParaRPr>
          </a:p>
          <a:p>
            <a:pPr algn="l" rtl="0" fontAlgn="base">
              <a:buFont typeface="+mj-lt"/>
              <a:buAutoNum type="arabicPeriod"/>
            </a:pPr>
            <a:r>
              <a:rPr lang="en-US" sz="2400" b="0" i="0" dirty="0">
                <a:solidFill>
                  <a:srgbClr val="2C2C2C"/>
                </a:solidFill>
                <a:effectLst/>
              </a:rPr>
              <a:t>If you later decide that you are unhappy with a non-CTPF plan and want to rejoin a CTPF plan, you </a:t>
            </a:r>
            <a:r>
              <a:rPr lang="en-US" sz="2400" b="1" i="0" dirty="0">
                <a:solidFill>
                  <a:srgbClr val="2C2C2C"/>
                </a:solidFill>
                <a:effectLst/>
              </a:rPr>
              <a:t>must </a:t>
            </a:r>
            <a:r>
              <a:rPr lang="en-US" sz="2400" b="0" i="0" dirty="0">
                <a:solidFill>
                  <a:srgbClr val="2C2C2C"/>
                </a:solidFill>
                <a:effectLst/>
              </a:rPr>
              <a:t>wait until the next Open Enrollment period (October 2022), unless you have a qualifying event. </a:t>
            </a:r>
            <a:endParaRPr lang="en-US" sz="2400" b="0" i="0" dirty="0">
              <a:solidFill>
                <a:srgbClr val="000000"/>
              </a:solidFill>
              <a:effectLst/>
              <a:latin typeface="Segoe UI" panose="020B0502040204020203" pitchFamily="34" charset="0"/>
            </a:endParaRPr>
          </a:p>
          <a:p>
            <a:pPr algn="l" rtl="0" fontAlgn="base"/>
            <a:endParaRPr lang="en-US" sz="2400" b="0" i="0" dirty="0">
              <a:solidFill>
                <a:srgbClr val="000000"/>
              </a:solidFill>
              <a:effectLst/>
              <a:latin typeface="Segoe UI" panose="020B0502040204020203" pitchFamily="34" charset="0"/>
            </a:endParaRPr>
          </a:p>
        </p:txBody>
      </p:sp>
      <p:sp>
        <p:nvSpPr>
          <p:cNvPr id="5" name="Title 1">
            <a:extLst>
              <a:ext uri="{FF2B5EF4-FFF2-40B4-BE49-F238E27FC236}">
                <a16:creationId xmlns:a16="http://schemas.microsoft.com/office/drawing/2014/main" id="{6AC9FAE0-2E99-4AF2-9CE3-795135F0BC98}"/>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 </a:t>
            </a:r>
            <a:r>
              <a:rPr lang="en-US" sz="1600" b="1" i="1" dirty="0">
                <a:solidFill>
                  <a:schemeClr val="bg1">
                    <a:lumMod val="75000"/>
                  </a:schemeClr>
                </a:solidFill>
              </a:rPr>
              <a:t>CONTINUED</a:t>
            </a:r>
            <a:endParaRPr lang="en-US" altLang="en-US" sz="1600" b="1" dirty="0">
              <a:solidFill>
                <a:srgbClr val="3F768A"/>
              </a:solidFill>
              <a:latin typeface="+mj-lt"/>
              <a:ea typeface="+mn-ea"/>
              <a:cs typeface="Times New Roman" panose="02020603050405020304" pitchFamily="18" charset="0"/>
            </a:endParaRPr>
          </a:p>
        </p:txBody>
      </p:sp>
    </p:spTree>
    <p:extLst>
      <p:ext uri="{BB962C8B-B14F-4D97-AF65-F5344CB8AC3E}">
        <p14:creationId xmlns:p14="http://schemas.microsoft.com/office/powerpoint/2010/main" val="57676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C417763-C374-4B57-B86E-573D121C3B4F}"/>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31590" b="73536" l="35780" r="60000"/>
                    </a14:imgEffect>
                  </a14:imgLayer>
                </a14:imgProps>
              </a:ext>
              <a:ext uri="{28A0092B-C50C-407E-A947-70E740481C1C}">
                <a14:useLocalDpi xmlns:a14="http://schemas.microsoft.com/office/drawing/2010/main" val="0"/>
              </a:ext>
            </a:extLst>
          </a:blip>
          <a:srcRect l="39199" t="31296" r="39510" b="45623"/>
          <a:stretch/>
        </p:blipFill>
        <p:spPr bwMode="auto">
          <a:xfrm>
            <a:off x="228600" y="4539548"/>
            <a:ext cx="3657600" cy="231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519036" y="1131994"/>
            <a:ext cx="8105927"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pPr>
            <a:endParaRPr lang="en-US" sz="2400" b="1" i="0" u="none" strike="noStrike" baseline="0" dirty="0">
              <a:solidFill>
                <a:srgbClr val="221E1F"/>
              </a:solidFill>
              <a:latin typeface="Calibri" panose="020F0502020204030204" pitchFamily="34" charset="0"/>
            </a:endParaRPr>
          </a:p>
          <a:p>
            <a:pPr algn="l" rtl="0" fontAlgn="base">
              <a:buFont typeface="+mj-lt"/>
              <a:buAutoNum type="arabicPeriod" startAt="3"/>
            </a:pPr>
            <a:r>
              <a:rPr lang="en-US" sz="2400" b="0" i="0" dirty="0">
                <a:solidFill>
                  <a:srgbClr val="2C2C2C"/>
                </a:solidFill>
                <a:effectLst/>
                <a:latin typeface="Calibri" panose="020F0502020204030204" pitchFamily="34" charset="0"/>
              </a:rPr>
              <a:t>You can only rejoin a CTPF health insurance plan </a:t>
            </a:r>
            <a:r>
              <a:rPr lang="en-US" sz="2400" b="1" i="0" dirty="0">
                <a:solidFill>
                  <a:srgbClr val="3F768A"/>
                </a:solidFill>
                <a:effectLst/>
                <a:latin typeface="Calibri" panose="020F0502020204030204" pitchFamily="34" charset="0"/>
              </a:rPr>
              <a:t>once</a:t>
            </a:r>
            <a:r>
              <a:rPr lang="en-US" sz="2400" b="0" i="0" dirty="0">
                <a:solidFill>
                  <a:srgbClr val="2C2C2C"/>
                </a:solidFill>
                <a:effectLst/>
                <a:latin typeface="Calibri" panose="020F0502020204030204" pitchFamily="34" charset="0"/>
              </a:rPr>
              <a:t> in your lifetime, unless you have a qualifying event. </a:t>
            </a:r>
            <a:endParaRPr lang="en-US" sz="2400" b="0" i="0" dirty="0">
              <a:solidFill>
                <a:srgbClr val="000000"/>
              </a:solidFill>
              <a:effectLst/>
              <a:latin typeface="Segoe UI" panose="020B0502040204020203" pitchFamily="34" charset="0"/>
            </a:endParaRPr>
          </a:p>
          <a:p>
            <a:pPr algn="l" rtl="0" fontAlgn="base">
              <a:buFont typeface="+mj-lt"/>
              <a:buAutoNum type="arabicPeriod" startAt="4"/>
            </a:pPr>
            <a:r>
              <a:rPr lang="en-US" sz="2400" b="0" i="0" dirty="0">
                <a:solidFill>
                  <a:srgbClr val="2C2C2C"/>
                </a:solidFill>
                <a:effectLst/>
                <a:latin typeface="Calibri" panose="020F0502020204030204" pitchFamily="34" charset="0"/>
              </a:rPr>
              <a:t>The decision to change plans should be </a:t>
            </a:r>
            <a:r>
              <a:rPr lang="en-US" sz="2400" b="0" i="1" dirty="0">
                <a:solidFill>
                  <a:srgbClr val="2C2C2C"/>
                </a:solidFill>
                <a:effectLst/>
                <a:latin typeface="Calibri" panose="020F0502020204030204" pitchFamily="34" charset="0"/>
              </a:rPr>
              <a:t>carefully</a:t>
            </a:r>
            <a:r>
              <a:rPr lang="en-US" sz="2400" b="0" i="0" dirty="0">
                <a:solidFill>
                  <a:srgbClr val="2C2C2C"/>
                </a:solidFill>
                <a:effectLst/>
                <a:latin typeface="Calibri" panose="020F0502020204030204" pitchFamily="34" charset="0"/>
              </a:rPr>
              <a:t> evaluated based on individual needs. Members who choose to enroll in an </a:t>
            </a:r>
            <a:r>
              <a:rPr lang="en-US" sz="2400" b="1" i="0" dirty="0">
                <a:solidFill>
                  <a:srgbClr val="2C2C2C"/>
                </a:solidFill>
                <a:effectLst/>
                <a:latin typeface="Calibri" panose="020F0502020204030204" pitchFamily="34" charset="0"/>
              </a:rPr>
              <a:t>additional</a:t>
            </a:r>
            <a:r>
              <a:rPr lang="en-US" sz="2400" b="0" i="0" dirty="0">
                <a:solidFill>
                  <a:srgbClr val="2C2C2C"/>
                </a:solidFill>
                <a:effectLst/>
                <a:latin typeface="Calibri" panose="020F0502020204030204" pitchFamily="34" charset="0"/>
              </a:rPr>
              <a:t> plan through the Medicare’s Open Enrollment period will be </a:t>
            </a:r>
            <a:r>
              <a:rPr lang="en-US" sz="2400" b="1" i="0" u="sng" dirty="0">
                <a:solidFill>
                  <a:srgbClr val="2C2C2C"/>
                </a:solidFill>
                <a:effectLst/>
                <a:latin typeface="Calibri" panose="020F0502020204030204" pitchFamily="34" charset="0"/>
              </a:rPr>
              <a:t>disenrolled from </a:t>
            </a:r>
            <a:r>
              <a:rPr lang="en-US" sz="2400" b="1" i="0" u="sng" dirty="0">
                <a:solidFill>
                  <a:srgbClr val="3F768A"/>
                </a:solidFill>
                <a:effectLst/>
                <a:latin typeface="Calibri" panose="020F0502020204030204" pitchFamily="34" charset="0"/>
              </a:rPr>
              <a:t>all</a:t>
            </a:r>
            <a:r>
              <a:rPr lang="en-US" sz="2400" b="1" i="0" u="sng" dirty="0">
                <a:solidFill>
                  <a:srgbClr val="2C2C2C"/>
                </a:solidFill>
                <a:effectLst/>
                <a:latin typeface="Calibri" panose="020F0502020204030204" pitchFamily="34" charset="0"/>
              </a:rPr>
              <a:t> CTPF’s health insurance plans </a:t>
            </a:r>
            <a:r>
              <a:rPr lang="en-US" sz="2400" b="1" i="0" u="sng" dirty="0">
                <a:solidFill>
                  <a:srgbClr val="3F768A"/>
                </a:solidFill>
                <a:effectLst/>
                <a:latin typeface="Calibri" panose="020F0502020204030204" pitchFamily="34" charset="0"/>
              </a:rPr>
              <a:t>by</a:t>
            </a:r>
            <a:r>
              <a:rPr lang="en-US" sz="2400" b="1" i="0" u="sng" dirty="0">
                <a:solidFill>
                  <a:srgbClr val="2C2C2C"/>
                </a:solidFill>
                <a:effectLst/>
                <a:latin typeface="Calibri" panose="020F0502020204030204" pitchFamily="34" charset="0"/>
              </a:rPr>
              <a:t> Medicare</a:t>
            </a:r>
            <a:r>
              <a:rPr lang="en-US" sz="2400" b="1" i="0" dirty="0">
                <a:solidFill>
                  <a:srgbClr val="2C2C2C"/>
                </a:solidFill>
                <a:effectLst/>
                <a:latin typeface="Calibri" panose="020F0502020204030204" pitchFamily="34" charset="0"/>
              </a:rPr>
              <a:t>. </a:t>
            </a:r>
            <a:r>
              <a:rPr lang="en-US" sz="2400" b="0" i="0" dirty="0">
                <a:solidFill>
                  <a:srgbClr val="2C2C2C"/>
                </a:solidFill>
                <a:effectLst/>
                <a:latin typeface="Calibri" panose="020F0502020204030204" pitchFamily="34" charset="0"/>
              </a:rPr>
              <a:t> </a:t>
            </a:r>
            <a:endParaRPr lang="en-US" sz="2400" b="0" i="0" dirty="0">
              <a:solidFill>
                <a:srgbClr val="000000"/>
              </a:solidFill>
              <a:effectLst/>
              <a:latin typeface="Segoe UI" panose="020B0502040204020203" pitchFamily="34" charset="0"/>
            </a:endParaRPr>
          </a:p>
          <a:p>
            <a:pPr algn="l" rtl="0" fontAlgn="base"/>
            <a:endParaRPr lang="en-US" sz="1400" b="0" i="0" dirty="0">
              <a:solidFill>
                <a:srgbClr val="000000"/>
              </a:solidFill>
              <a:effectLst/>
              <a:latin typeface="Segoe UI" panose="020B0502040204020203" pitchFamily="34" charset="0"/>
            </a:endParaRPr>
          </a:p>
        </p:txBody>
      </p:sp>
      <p:sp>
        <p:nvSpPr>
          <p:cNvPr id="5" name="Title 1">
            <a:extLst>
              <a:ext uri="{FF2B5EF4-FFF2-40B4-BE49-F238E27FC236}">
                <a16:creationId xmlns:a16="http://schemas.microsoft.com/office/drawing/2014/main" id="{6AC9FAE0-2E99-4AF2-9CE3-795135F0BC98}"/>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 </a:t>
            </a:r>
            <a:r>
              <a:rPr lang="en-US" sz="1600" b="1" i="1" dirty="0">
                <a:solidFill>
                  <a:schemeClr val="bg1">
                    <a:lumMod val="75000"/>
                  </a:schemeClr>
                </a:solidFill>
              </a:rPr>
              <a:t>CONTINUED</a:t>
            </a:r>
            <a:endParaRPr lang="en-US" altLang="en-US" sz="1600" b="1" dirty="0">
              <a:solidFill>
                <a:srgbClr val="3F768A"/>
              </a:solidFill>
              <a:latin typeface="+mj-lt"/>
              <a:ea typeface="+mn-ea"/>
              <a:cs typeface="Times New Roman" panose="02020603050405020304" pitchFamily="18" charset="0"/>
            </a:endParaRPr>
          </a:p>
        </p:txBody>
      </p:sp>
    </p:spTree>
    <p:extLst>
      <p:ext uri="{BB962C8B-B14F-4D97-AF65-F5344CB8AC3E}">
        <p14:creationId xmlns:p14="http://schemas.microsoft.com/office/powerpoint/2010/main" val="24839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78708"/>
            <a:ext cx="8305800" cy="838200"/>
          </a:xfrm>
        </p:spPr>
        <p:txBody>
          <a:bodyPr/>
          <a:lstStyle/>
          <a:p>
            <a:pPr>
              <a:defRPr/>
            </a:pPr>
            <a:r>
              <a:rPr lang="en-US" altLang="en-US" sz="3600" b="1" dirty="0">
                <a:solidFill>
                  <a:srgbClr val="3F768A"/>
                </a:solidFill>
              </a:rPr>
              <a:t>Other Medicare Part D Prescription Coverage </a:t>
            </a:r>
          </a:p>
        </p:txBody>
      </p:sp>
      <p:sp>
        <p:nvSpPr>
          <p:cNvPr id="24580" name="Content Placeholder 2"/>
          <p:cNvSpPr>
            <a:spLocks noGrp="1"/>
          </p:cNvSpPr>
          <p:nvPr>
            <p:ph idx="4294967295"/>
          </p:nvPr>
        </p:nvSpPr>
        <p:spPr>
          <a:xfrm>
            <a:off x="609600" y="1562100"/>
            <a:ext cx="7848600" cy="4076700"/>
          </a:xfrm>
        </p:spPr>
        <p:txBody>
          <a:bodyPr>
            <a:normAutofit/>
          </a:bodyPr>
          <a:lstStyle/>
          <a:p>
            <a:pPr marL="398463" indent="-342900">
              <a:spcBef>
                <a:spcPct val="0"/>
              </a:spcBef>
              <a:spcAft>
                <a:spcPts val="1200"/>
              </a:spcAft>
              <a:buClr>
                <a:srgbClr val="00467A"/>
              </a:buClr>
              <a:buFont typeface="Wingdings" panose="05000000000000000000" pitchFamily="2" charset="2"/>
              <a:buChar char="q"/>
            </a:pPr>
            <a:r>
              <a:rPr lang="en-US" altLang="en-US" dirty="0"/>
              <a:t>You will receive solicitations and mailings from health insurance companies for Medicare Part D prescription plans</a:t>
            </a:r>
          </a:p>
          <a:p>
            <a:pPr marL="398463" indent="-342900">
              <a:spcBef>
                <a:spcPct val="0"/>
              </a:spcBef>
              <a:spcAft>
                <a:spcPts val="1200"/>
              </a:spcAft>
              <a:buClr>
                <a:srgbClr val="00467A"/>
              </a:buClr>
              <a:buFont typeface="Wingdings" panose="05000000000000000000" pitchFamily="2" charset="2"/>
              <a:buChar char="q"/>
            </a:pPr>
            <a:r>
              <a:rPr lang="en-US" altLang="en-US" b="1" dirty="0"/>
              <a:t>DO NOT ENROLL </a:t>
            </a:r>
            <a:r>
              <a:rPr lang="en-US" altLang="en-US" dirty="0"/>
              <a:t>in other prescription Medicare Part D coverage</a:t>
            </a:r>
          </a:p>
          <a:p>
            <a:pPr marL="398463" indent="-342900">
              <a:spcBef>
                <a:spcPct val="0"/>
              </a:spcBef>
              <a:spcAft>
                <a:spcPts val="1200"/>
              </a:spcAft>
              <a:buClr>
                <a:srgbClr val="00467A"/>
              </a:buClr>
              <a:buFont typeface="Wingdings" panose="05000000000000000000" pitchFamily="2" charset="2"/>
              <a:buChar char="q"/>
            </a:pPr>
            <a:r>
              <a:rPr lang="en-US" altLang="en-US" dirty="0"/>
              <a:t>You will be </a:t>
            </a:r>
            <a:r>
              <a:rPr lang="en-US" altLang="en-US" b="1" u="sng" dirty="0">
                <a:solidFill>
                  <a:srgbClr val="26517B"/>
                </a:solidFill>
              </a:rPr>
              <a:t>disenrolled</a:t>
            </a:r>
            <a:r>
              <a:rPr lang="en-US" altLang="en-US" dirty="0"/>
              <a:t> from your </a:t>
            </a:r>
            <a:r>
              <a:rPr lang="en-US" altLang="en-US" b="1" dirty="0"/>
              <a:t>CTPF’s health insurance plan (both medical and prescription drug coverage)</a:t>
            </a:r>
          </a:p>
        </p:txBody>
      </p:sp>
      <p:pic>
        <p:nvPicPr>
          <p:cNvPr id="4" name="Picture 6" descr="blue paper person"/>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353887">
            <a:off x="7706371" y="4735939"/>
            <a:ext cx="1569917" cy="11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8540454" y="3637796"/>
            <a:ext cx="1050874" cy="1043663"/>
            <a:chOff x="8243830" y="3287975"/>
            <a:chExt cx="1574014" cy="1563213"/>
          </a:xfrm>
        </p:grpSpPr>
        <p:pic>
          <p:nvPicPr>
            <p:cNvPr id="6" name="Picture 6" descr="blue paper person"/>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353887">
              <a:off x="8247927" y="3287975"/>
              <a:ext cx="1569917" cy="11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lue paper person"/>
            <p:cNvPicPr>
              <a:picLocks noChangeAspect="1" noChangeArrowheads="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7369715">
              <a:off x="8112401" y="3916447"/>
              <a:ext cx="1066932" cy="80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lue paper person"/>
            <p:cNvPicPr>
              <a:picLocks noChangeAspect="1" noChangeArrowheads="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8988820">
              <a:off x="8243830" y="3542953"/>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7807456" y="5546566"/>
            <a:ext cx="1050874" cy="1043663"/>
            <a:chOff x="8243830" y="3287975"/>
            <a:chExt cx="1574014" cy="1563213"/>
          </a:xfrm>
        </p:grpSpPr>
        <p:pic>
          <p:nvPicPr>
            <p:cNvPr id="10" name="Picture 6" descr="blue paper person"/>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20353887">
              <a:off x="8247927" y="3287975"/>
              <a:ext cx="1569917" cy="11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blue paper person"/>
            <p:cNvPicPr>
              <a:picLocks noChangeAspect="1" noChangeArrowheads="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7369715">
              <a:off x="8112401" y="3916447"/>
              <a:ext cx="1066932" cy="80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blue paper person"/>
            <p:cNvPicPr>
              <a:picLocks noChangeAspect="1" noChangeArrowheads="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ackgroundRemoval t="4959" b="27686" l="9211" r="89474"/>
                      </a14:imgEffect>
                    </a14:imgLayer>
                  </a14:imgProps>
                </a:ext>
                <a:ext uri="{28A0092B-C50C-407E-A947-70E740481C1C}">
                  <a14:useLocalDpi xmlns:a14="http://schemas.microsoft.com/office/drawing/2010/main" val="0"/>
                </a:ext>
              </a:extLst>
            </a:blip>
            <a:srcRect t="3982" b="72370"/>
            <a:stretch/>
          </p:blipFill>
          <p:spPr bwMode="auto">
            <a:xfrm rot="18988820">
              <a:off x="8243830" y="3542953"/>
              <a:ext cx="663612" cy="49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65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685799" y="1219200"/>
            <a:ext cx="8105927"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pPr>
            <a:r>
              <a:rPr lang="en-US" sz="2400" b="1" i="0" u="none" strike="noStrike" baseline="0" dirty="0">
                <a:solidFill>
                  <a:srgbClr val="221E1F"/>
                </a:solidFill>
                <a:latin typeface="Calibri" panose="020F0502020204030204" pitchFamily="34" charset="0"/>
              </a:rPr>
              <a:t>Part B Payments: </a:t>
            </a:r>
            <a:r>
              <a:rPr lang="en-US" sz="2400" b="0" i="0" u="none" strike="noStrike" baseline="0" dirty="0">
                <a:solidFill>
                  <a:srgbClr val="221E1F"/>
                </a:solidFill>
                <a:latin typeface="Calibri" panose="020F0502020204030204" pitchFamily="34" charset="0"/>
              </a:rPr>
              <a:t>You pay your Medicare Part B (and IRMAA B or IRMAA D) payments directly to Medicare, and receive a monthly or quarterly bill unless you:</a:t>
            </a:r>
          </a:p>
          <a:p>
            <a:pPr marL="741363" indent="-227013">
              <a:buClr>
                <a:srgbClr val="3F768A"/>
              </a:buClr>
              <a:buFont typeface="Wingdings" panose="05000000000000000000" pitchFamily="2" charset="2"/>
              <a:buChar char="§"/>
            </a:pPr>
            <a:r>
              <a:rPr lang="en-US" sz="2000" b="0" i="0" u="none" strike="noStrike" baseline="0" dirty="0">
                <a:solidFill>
                  <a:srgbClr val="221E1F"/>
                </a:solidFill>
                <a:latin typeface="Calibri" panose="020F0502020204030204" pitchFamily="34" charset="0"/>
              </a:rPr>
              <a:t>receive a Social Security benefit, </a:t>
            </a:r>
          </a:p>
          <a:p>
            <a:pPr marL="741363" indent="-227013">
              <a:buClr>
                <a:srgbClr val="3F768A"/>
              </a:buClr>
              <a:buFont typeface="Wingdings" panose="05000000000000000000" pitchFamily="2" charset="2"/>
              <a:buChar char="§"/>
            </a:pPr>
            <a:r>
              <a:rPr lang="en-US" sz="2000" b="0" i="0" u="none" strike="noStrike" baseline="0" dirty="0">
                <a:solidFill>
                  <a:srgbClr val="221E1F"/>
                </a:solidFill>
                <a:latin typeface="Calibri" panose="020F0502020204030204" pitchFamily="34" charset="0"/>
              </a:rPr>
              <a:t>participate in CTPF’s MedPay program, or </a:t>
            </a:r>
          </a:p>
          <a:p>
            <a:pPr marL="741363" indent="-227013">
              <a:buClr>
                <a:srgbClr val="3F768A"/>
              </a:buClr>
              <a:buFont typeface="Wingdings" panose="05000000000000000000" pitchFamily="2" charset="2"/>
              <a:buChar char="§"/>
            </a:pPr>
            <a:r>
              <a:rPr lang="en-US" sz="2000" b="0" i="0" u="none" strike="noStrike" baseline="0" dirty="0">
                <a:solidFill>
                  <a:srgbClr val="221E1F"/>
                </a:solidFill>
                <a:latin typeface="Calibri" panose="020F0502020204030204" pitchFamily="34" charset="0"/>
              </a:rPr>
              <a:t>sign up for Medicare's Easy Pay program. </a:t>
            </a:r>
            <a:endParaRPr lang="en-US" sz="2400" dirty="0">
              <a:solidFill>
                <a:srgbClr val="221E1F"/>
              </a:solidFill>
            </a:endParaRPr>
          </a:p>
          <a:p>
            <a:pPr marL="0" indent="0">
              <a:buNone/>
            </a:pPr>
            <a:r>
              <a:rPr lang="en-US" sz="2400" b="0" i="0" u="none" strike="noStrike" baseline="0" dirty="0">
                <a:solidFill>
                  <a:srgbClr val="221E1F"/>
                </a:solidFill>
                <a:latin typeface="Calibri" panose="020F0502020204030204" pitchFamily="34" charset="0"/>
              </a:rPr>
              <a:t>If you </a:t>
            </a:r>
            <a:r>
              <a:rPr lang="en-US" sz="2400" b="1" i="0" u="none" strike="noStrike" baseline="0" dirty="0">
                <a:solidFill>
                  <a:srgbClr val="221E1F"/>
                </a:solidFill>
                <a:latin typeface="Calibri" panose="020F0502020204030204" pitchFamily="34" charset="0"/>
              </a:rPr>
              <a:t>fail</a:t>
            </a:r>
            <a:r>
              <a:rPr lang="en-US" sz="2400" b="0" i="0" u="none" strike="noStrike" baseline="0" dirty="0">
                <a:solidFill>
                  <a:srgbClr val="221E1F"/>
                </a:solidFill>
                <a:latin typeface="Calibri" panose="020F0502020204030204" pitchFamily="34" charset="0"/>
              </a:rPr>
              <a:t> to pay your Medicare Part B bill promptly, you will be </a:t>
            </a:r>
            <a:r>
              <a:rPr lang="en-US" sz="2400" b="1" i="0" u="none" strike="noStrike" baseline="0" dirty="0">
                <a:solidFill>
                  <a:srgbClr val="221E1F"/>
                </a:solidFill>
                <a:latin typeface="Calibri" panose="020F0502020204030204" pitchFamily="34" charset="0"/>
              </a:rPr>
              <a:t>disenrolled by Medicare </a:t>
            </a:r>
            <a:r>
              <a:rPr lang="en-US" sz="2400" b="0" i="0" u="none" strike="noStrike" baseline="0" dirty="0">
                <a:solidFill>
                  <a:srgbClr val="221E1F"/>
                </a:solidFill>
                <a:latin typeface="Calibri" panose="020F0502020204030204" pitchFamily="34" charset="0"/>
              </a:rPr>
              <a:t>and also </a:t>
            </a:r>
            <a:r>
              <a:rPr lang="en-US" sz="2400" b="1" i="0" u="none" strike="noStrike" baseline="0" dirty="0">
                <a:solidFill>
                  <a:srgbClr val="221E1F"/>
                </a:solidFill>
                <a:latin typeface="Calibri" panose="020F0502020204030204" pitchFamily="34" charset="0"/>
              </a:rPr>
              <a:t>lose</a:t>
            </a:r>
            <a:r>
              <a:rPr lang="en-US" sz="2400" b="0" i="0" u="none" strike="noStrike" baseline="0" dirty="0">
                <a:solidFill>
                  <a:srgbClr val="221E1F"/>
                </a:solidFill>
                <a:latin typeface="Calibri" panose="020F0502020204030204" pitchFamily="34" charset="0"/>
              </a:rPr>
              <a:t> your CTPF Health Insurance coverage. Reinstatement is very difficult and may result in additional penalties. </a:t>
            </a:r>
          </a:p>
          <a:p>
            <a:pPr marL="0" indent="0">
              <a:buNone/>
            </a:pPr>
            <a:endParaRPr lang="en-US" sz="2400" dirty="0">
              <a:solidFill>
                <a:srgbClr val="221E1F"/>
              </a:solidFill>
            </a:endParaRPr>
          </a:p>
          <a:p>
            <a:pPr marL="0" indent="0">
              <a:buNone/>
            </a:pPr>
            <a:r>
              <a:rPr lang="en-US" sz="2400" b="1" dirty="0">
                <a:solidFill>
                  <a:srgbClr val="221E1F"/>
                </a:solidFill>
              </a:rPr>
              <a:t>Recommendation: </a:t>
            </a:r>
            <a:r>
              <a:rPr lang="en-US" sz="2400" dirty="0">
                <a:solidFill>
                  <a:srgbClr val="221E1F"/>
                </a:solidFill>
              </a:rPr>
              <a:t>Setup autopay on Medicare.gov for your Part B (and IRMAA B and/or IRMAA D) payment(s) so you </a:t>
            </a:r>
            <a:r>
              <a:rPr lang="en-US" sz="2400" u="sng" dirty="0">
                <a:solidFill>
                  <a:srgbClr val="221E1F"/>
                </a:solidFill>
              </a:rPr>
              <a:t>never</a:t>
            </a:r>
            <a:r>
              <a:rPr lang="en-US" sz="2400" dirty="0">
                <a:solidFill>
                  <a:srgbClr val="221E1F"/>
                </a:solidFill>
              </a:rPr>
              <a:t> have to worry again</a:t>
            </a:r>
            <a:endParaRPr lang="en-US" sz="2400" b="0" i="0" u="none" strike="noStrike" baseline="0" dirty="0">
              <a:solidFill>
                <a:srgbClr val="221E1F"/>
              </a:solidFill>
              <a:latin typeface="Calibri" panose="020F0502020204030204" pitchFamily="34" charset="0"/>
            </a:endParaRPr>
          </a:p>
          <a:p>
            <a:pPr marL="0" indent="0">
              <a:buNone/>
            </a:pPr>
            <a:endParaRPr lang="en-US" sz="2400" b="1" i="0" u="none" strike="noStrike" baseline="0" dirty="0">
              <a:solidFill>
                <a:srgbClr val="221E1F"/>
              </a:solidFill>
              <a:latin typeface="Calibri" panose="020F0502020204030204" pitchFamily="34" charset="0"/>
            </a:endParaRPr>
          </a:p>
          <a:p>
            <a:pPr marL="0" indent="0">
              <a:buNone/>
            </a:pPr>
            <a:r>
              <a:rPr lang="en-US" sz="2400" b="0" i="0" u="none" strike="noStrike" baseline="0" dirty="0">
                <a:solidFill>
                  <a:srgbClr val="221E1F"/>
                </a:solidFill>
                <a:latin typeface="Calibri" panose="020F0502020204030204" pitchFamily="34" charset="0"/>
              </a:rPr>
              <a:t> </a:t>
            </a:r>
            <a:endParaRPr lang="en-US" altLang="en-US" sz="3600" dirty="0"/>
          </a:p>
        </p:txBody>
      </p:sp>
      <p:sp>
        <p:nvSpPr>
          <p:cNvPr id="5" name="Title 1">
            <a:extLst>
              <a:ext uri="{FF2B5EF4-FFF2-40B4-BE49-F238E27FC236}">
                <a16:creationId xmlns:a16="http://schemas.microsoft.com/office/drawing/2014/main" id="{FB1CE194-ABC6-4C88-8957-3EC6EF0AC930}"/>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 </a:t>
            </a:r>
            <a:r>
              <a:rPr lang="en-US" sz="1600" b="1" i="1" dirty="0">
                <a:solidFill>
                  <a:schemeClr val="bg1">
                    <a:lumMod val="75000"/>
                  </a:schemeClr>
                </a:solidFill>
              </a:rPr>
              <a:t>CONTINUED</a:t>
            </a:r>
            <a:endParaRPr lang="en-US" altLang="en-US" sz="1600" b="1" dirty="0">
              <a:solidFill>
                <a:srgbClr val="3F768A"/>
              </a:solidFill>
              <a:latin typeface="+mj-lt"/>
              <a:ea typeface="+mn-ea"/>
              <a:cs typeface="Times New Roman" panose="02020603050405020304" pitchFamily="18" charset="0"/>
            </a:endParaRPr>
          </a:p>
        </p:txBody>
      </p:sp>
    </p:spTree>
    <p:extLst>
      <p:ext uri="{BB962C8B-B14F-4D97-AF65-F5344CB8AC3E}">
        <p14:creationId xmlns:p14="http://schemas.microsoft.com/office/powerpoint/2010/main" val="302342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685799" y="1219200"/>
            <a:ext cx="8105927"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a:spcAft>
                <a:spcPts val="600"/>
              </a:spcAft>
              <a:buClr>
                <a:srgbClr val="005A9E"/>
              </a:buClr>
              <a:buFont typeface="Wingdings" panose="05000000000000000000" pitchFamily="2" charset="2"/>
              <a:buChar char="ü"/>
            </a:pPr>
            <a:r>
              <a:rPr lang="en-US" sz="2400" i="0" u="none" strike="noStrike" baseline="0" dirty="0">
                <a:solidFill>
                  <a:srgbClr val="221E1F"/>
                </a:solidFill>
              </a:rPr>
              <a:t>We want our members to keep their CTPF health insurance plan if they desire. Our plans offer so much at a reduced premium with a subsidy applied to offset the cost.</a:t>
            </a:r>
          </a:p>
          <a:p>
            <a:pPr>
              <a:spcAft>
                <a:spcPts val="600"/>
              </a:spcAft>
              <a:buClr>
                <a:srgbClr val="005A9E"/>
              </a:buClr>
              <a:buFont typeface="Wingdings" panose="05000000000000000000" pitchFamily="2" charset="2"/>
              <a:buChar char="ü"/>
            </a:pPr>
            <a:r>
              <a:rPr lang="en-US" sz="2400" i="0" u="none" strike="noStrike" baseline="0" dirty="0">
                <a:solidFill>
                  <a:srgbClr val="221E1F"/>
                </a:solidFill>
              </a:rPr>
              <a:t>Unfortunately, at this time of year, we are notified of hundreds of </a:t>
            </a:r>
            <a:r>
              <a:rPr lang="en-US" sz="2400" i="0" u="none" strike="noStrike" baseline="0" dirty="0" err="1">
                <a:solidFill>
                  <a:srgbClr val="221E1F"/>
                </a:solidFill>
              </a:rPr>
              <a:t>disenrollments</a:t>
            </a:r>
            <a:r>
              <a:rPr lang="en-US" sz="2400" i="0" u="none" strike="noStrike" baseline="0" dirty="0">
                <a:solidFill>
                  <a:srgbClr val="221E1F"/>
                </a:solidFill>
              </a:rPr>
              <a:t>.  </a:t>
            </a:r>
          </a:p>
          <a:p>
            <a:pPr>
              <a:spcAft>
                <a:spcPts val="600"/>
              </a:spcAft>
              <a:buClr>
                <a:srgbClr val="005A9E"/>
              </a:buClr>
              <a:buFont typeface="Wingdings" panose="05000000000000000000" pitchFamily="2" charset="2"/>
              <a:buChar char="ü"/>
            </a:pPr>
            <a:r>
              <a:rPr lang="en-US" sz="2400" i="0" u="none" strike="noStrike" baseline="0" dirty="0">
                <a:solidFill>
                  <a:srgbClr val="221E1F"/>
                </a:solidFill>
              </a:rPr>
              <a:t>The Health Insurance Department makes every effort to contact every member who enrolled in an outside health insurance plan to confirm that </a:t>
            </a:r>
            <a:r>
              <a:rPr lang="en-US" sz="2400" dirty="0">
                <a:solidFill>
                  <a:srgbClr val="221E1F"/>
                </a:solidFill>
              </a:rPr>
              <a:t>it was your intention to disenroll from </a:t>
            </a:r>
            <a:r>
              <a:rPr lang="en-US" sz="2400" i="0" u="none" strike="noStrike" baseline="0" dirty="0">
                <a:solidFill>
                  <a:srgbClr val="221E1F"/>
                </a:solidFill>
              </a:rPr>
              <a:t>CTPF’s Medicare health insurance plan.</a:t>
            </a:r>
          </a:p>
          <a:p>
            <a:pPr>
              <a:spcAft>
                <a:spcPts val="600"/>
              </a:spcAft>
              <a:buClr>
                <a:srgbClr val="005A9E"/>
              </a:buClr>
              <a:buFont typeface="Wingdings" panose="05000000000000000000" pitchFamily="2" charset="2"/>
              <a:buChar char="ü"/>
            </a:pPr>
            <a:r>
              <a:rPr lang="en-US" sz="2400" i="0" u="none" strike="noStrike" baseline="0" dirty="0">
                <a:solidFill>
                  <a:srgbClr val="221E1F"/>
                </a:solidFill>
              </a:rPr>
              <a:t>We also follow up with a letter notifyin</a:t>
            </a:r>
            <a:r>
              <a:rPr lang="en-US" sz="2400" dirty="0">
                <a:solidFill>
                  <a:srgbClr val="221E1F"/>
                </a:solidFill>
              </a:rPr>
              <a:t>g the member of their disenrollment from the CTPF health insurance plan.</a:t>
            </a:r>
            <a:endParaRPr lang="en-US" sz="2400" i="0" u="none" strike="noStrike" baseline="0" dirty="0">
              <a:solidFill>
                <a:srgbClr val="221E1F"/>
              </a:solidFill>
            </a:endParaRPr>
          </a:p>
          <a:p>
            <a:pPr marL="0" indent="0">
              <a:buNone/>
            </a:pPr>
            <a:endParaRPr lang="en-US" sz="2400" i="0" u="none" strike="noStrike" baseline="0" dirty="0">
              <a:solidFill>
                <a:srgbClr val="221E1F"/>
              </a:solidFill>
            </a:endParaRPr>
          </a:p>
          <a:p>
            <a:pPr marL="0" indent="0">
              <a:buNone/>
            </a:pPr>
            <a:r>
              <a:rPr lang="en-US" sz="2400" i="0" u="none" strike="noStrike" baseline="0" dirty="0">
                <a:solidFill>
                  <a:srgbClr val="221E1F"/>
                </a:solidFill>
              </a:rPr>
              <a:t> </a:t>
            </a:r>
            <a:endParaRPr lang="en-US" altLang="en-US" sz="3600" dirty="0"/>
          </a:p>
        </p:txBody>
      </p:sp>
      <p:sp>
        <p:nvSpPr>
          <p:cNvPr id="5" name="Title 1">
            <a:extLst>
              <a:ext uri="{FF2B5EF4-FFF2-40B4-BE49-F238E27FC236}">
                <a16:creationId xmlns:a16="http://schemas.microsoft.com/office/drawing/2014/main" id="{FB1CE194-ABC6-4C88-8957-3EC6EF0AC930}"/>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What Is CTPF Doing?</a:t>
            </a:r>
          </a:p>
        </p:txBody>
      </p:sp>
    </p:spTree>
    <p:extLst>
      <p:ext uri="{BB962C8B-B14F-4D97-AF65-F5344CB8AC3E}">
        <p14:creationId xmlns:p14="http://schemas.microsoft.com/office/powerpoint/2010/main" val="21777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685799" y="1219200"/>
            <a:ext cx="8105927" cy="543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Clr>
                <a:srgbClr val="005A9E"/>
              </a:buClr>
              <a:buSzPct val="95000"/>
              <a:buNone/>
            </a:pPr>
            <a:r>
              <a:rPr lang="en-US" sz="2800" dirty="0">
                <a:solidFill>
                  <a:srgbClr val="221E1F"/>
                </a:solidFill>
              </a:rPr>
              <a:t>If you think you may have fallen victim to the propaganda, please call Member Services at </a:t>
            </a:r>
            <a:r>
              <a:rPr lang="en-US" altLang="en-US" sz="2800" dirty="0">
                <a:solidFill>
                  <a:srgbClr val="221E1F"/>
                </a:solidFill>
              </a:rPr>
              <a:t>312.641.4464 </a:t>
            </a:r>
            <a:r>
              <a:rPr lang="en-US" sz="2800" dirty="0">
                <a:solidFill>
                  <a:srgbClr val="221E1F"/>
                </a:solidFill>
              </a:rPr>
              <a:t>to request our assistance in reviewing your account.</a:t>
            </a:r>
          </a:p>
          <a:p>
            <a:pPr lvl="1">
              <a:buClr>
                <a:srgbClr val="005A9E"/>
              </a:buClr>
              <a:buFont typeface="Wingdings" panose="05000000000000000000" pitchFamily="2" charset="2"/>
              <a:buChar char="§"/>
            </a:pPr>
            <a:r>
              <a:rPr lang="en-US" sz="2400" dirty="0">
                <a:solidFill>
                  <a:srgbClr val="221E1F"/>
                </a:solidFill>
              </a:rPr>
              <a:t>Often, </a:t>
            </a:r>
            <a:r>
              <a:rPr lang="en-US" sz="2400" dirty="0"/>
              <a:t>Centers for Medicare and Medicaid Services (CMS) </a:t>
            </a:r>
            <a:r>
              <a:rPr lang="en-US" sz="2400" dirty="0">
                <a:solidFill>
                  <a:srgbClr val="221E1F"/>
                </a:solidFill>
              </a:rPr>
              <a:t>cancels coverage before CTPF is even notified.</a:t>
            </a:r>
          </a:p>
          <a:p>
            <a:pPr lvl="1">
              <a:buClr>
                <a:srgbClr val="005A9E"/>
              </a:buClr>
              <a:buFont typeface="Wingdings" panose="05000000000000000000" pitchFamily="2" charset="2"/>
              <a:buChar char="§"/>
            </a:pPr>
            <a:r>
              <a:rPr lang="en-US" sz="2400" dirty="0">
                <a:solidFill>
                  <a:srgbClr val="221E1F"/>
                </a:solidFill>
              </a:rPr>
              <a:t>If you are enrolled in CTPF’s UHC Medicare Advantage or AARP Plan F, CTPF’s Health Insurance Department is able to review your account via Express Scripts’ online access to determine if you were disenrolled from our health insurance plans.</a:t>
            </a:r>
            <a:endParaRPr lang="en-US" sz="2400" i="0" u="none" strike="noStrike" baseline="0" dirty="0">
              <a:solidFill>
                <a:srgbClr val="221E1F"/>
              </a:solidFill>
            </a:endParaRPr>
          </a:p>
          <a:p>
            <a:pPr marL="0" indent="0">
              <a:buNone/>
            </a:pPr>
            <a:endParaRPr lang="en-US" sz="2400" i="0" u="none" strike="noStrike" baseline="0" dirty="0">
              <a:solidFill>
                <a:srgbClr val="221E1F"/>
              </a:solidFill>
            </a:endParaRPr>
          </a:p>
          <a:p>
            <a:pPr marL="0" indent="0">
              <a:buNone/>
            </a:pPr>
            <a:r>
              <a:rPr lang="en-US" sz="2400" i="0" u="none" strike="noStrike" baseline="0" dirty="0">
                <a:solidFill>
                  <a:srgbClr val="221E1F"/>
                </a:solidFill>
              </a:rPr>
              <a:t> </a:t>
            </a:r>
            <a:endParaRPr lang="en-US" altLang="en-US" sz="3600" dirty="0"/>
          </a:p>
        </p:txBody>
      </p:sp>
      <p:sp>
        <p:nvSpPr>
          <p:cNvPr id="5" name="Title 1">
            <a:extLst>
              <a:ext uri="{FF2B5EF4-FFF2-40B4-BE49-F238E27FC236}">
                <a16:creationId xmlns:a16="http://schemas.microsoft.com/office/drawing/2014/main" id="{FB1CE194-ABC6-4C88-8957-3EC6EF0AC930}"/>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What Is CTPF Doing? </a:t>
            </a:r>
            <a:r>
              <a:rPr lang="en-US" sz="1600" b="1" i="1" dirty="0">
                <a:solidFill>
                  <a:schemeClr val="bg1">
                    <a:lumMod val="75000"/>
                  </a:schemeClr>
                </a:solidFill>
              </a:rPr>
              <a:t>CONTINUED</a:t>
            </a:r>
            <a:endParaRPr lang="en-US" altLang="en-US" sz="1600" b="1" dirty="0">
              <a:solidFill>
                <a:srgbClr val="3F768A"/>
              </a:solidFill>
              <a:latin typeface="+mj-lt"/>
              <a:ea typeface="+mn-ea"/>
              <a:cs typeface="Times New Roman" panose="02020603050405020304" pitchFamily="18" charset="0"/>
            </a:endParaRPr>
          </a:p>
        </p:txBody>
      </p:sp>
    </p:spTree>
    <p:extLst>
      <p:ext uri="{BB962C8B-B14F-4D97-AF65-F5344CB8AC3E}">
        <p14:creationId xmlns:p14="http://schemas.microsoft.com/office/powerpoint/2010/main" val="10492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BBD0F-C084-4617-8BE1-EC76DFC56661}"/>
              </a:ext>
            </a:extLst>
          </p:cNvPr>
          <p:cNvPicPr>
            <a:picLocks noChangeAspect="1"/>
          </p:cNvPicPr>
          <p:nvPr/>
        </p:nvPicPr>
        <p:blipFill rotWithShape="1">
          <a:blip r:embed="rId3"/>
          <a:srcRect l="8333" t="39266" r="8333" b="10577"/>
          <a:stretch/>
        </p:blipFill>
        <p:spPr>
          <a:xfrm>
            <a:off x="1129553" y="4419600"/>
            <a:ext cx="6947647" cy="2209800"/>
          </a:xfrm>
          <a:prstGeom prst="rect">
            <a:avLst/>
          </a:prstGeom>
        </p:spPr>
      </p:pic>
      <p:sp>
        <p:nvSpPr>
          <p:cNvPr id="2" name="Title 1"/>
          <p:cNvSpPr>
            <a:spLocks noGrp="1"/>
          </p:cNvSpPr>
          <p:nvPr>
            <p:ph type="title"/>
          </p:nvPr>
        </p:nvSpPr>
        <p:spPr>
          <a:xfrm>
            <a:off x="381000" y="228600"/>
            <a:ext cx="7391400" cy="838200"/>
          </a:xfrm>
        </p:spPr>
        <p:txBody>
          <a:bodyPr>
            <a:normAutofit/>
          </a:bodyPr>
          <a:lstStyle/>
          <a:p>
            <a:pPr>
              <a:defRPr/>
            </a:pPr>
            <a:r>
              <a:rPr lang="en-US" altLang="en-US" dirty="0">
                <a:solidFill>
                  <a:srgbClr val="3F768A"/>
                </a:solidFill>
                <a:cs typeface="Times New Roman" panose="02020603050405020304" pitchFamily="18" charset="0"/>
              </a:rPr>
              <a:t>Important Reminders </a:t>
            </a:r>
            <a:r>
              <a:rPr lang="en-US" sz="1400" b="1" i="1" dirty="0">
                <a:solidFill>
                  <a:schemeClr val="bg1">
                    <a:lumMod val="75000"/>
                  </a:schemeClr>
                </a:solidFill>
              </a:rPr>
              <a:t>CONTINUED</a:t>
            </a:r>
            <a:endParaRPr lang="en-US" altLang="en-US" sz="1400" dirty="0">
              <a:solidFill>
                <a:srgbClr val="3F768A"/>
              </a:solidFill>
              <a:cs typeface="Times New Roman" panose="02020603050405020304" pitchFamily="18" charset="0"/>
            </a:endParaRPr>
          </a:p>
        </p:txBody>
      </p:sp>
      <p:sp>
        <p:nvSpPr>
          <p:cNvPr id="4" name="Rectangle 3"/>
          <p:cNvSpPr/>
          <p:nvPr/>
        </p:nvSpPr>
        <p:spPr>
          <a:xfrm>
            <a:off x="4343400" y="4472842"/>
            <a:ext cx="3642360" cy="5206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518160" y="1219200"/>
            <a:ext cx="8610600" cy="1816520"/>
          </a:xfrm>
        </p:spPr>
        <p:txBody>
          <a:bodyPr>
            <a:noAutofit/>
          </a:bodyPr>
          <a:lstStyle/>
          <a:p>
            <a:pPr marL="0" indent="0">
              <a:spcBef>
                <a:spcPts val="0"/>
              </a:spcBef>
              <a:spcAft>
                <a:spcPts val="0"/>
              </a:spcAft>
              <a:buClr>
                <a:srgbClr val="5DA4DA"/>
              </a:buClr>
              <a:buNone/>
            </a:pPr>
            <a:r>
              <a:rPr lang="en-US" b="1" dirty="0"/>
              <a:t>Stay up-to-date on changes by having your email on file at CTPF</a:t>
            </a:r>
          </a:p>
          <a:p>
            <a:pPr>
              <a:spcBef>
                <a:spcPts val="600"/>
              </a:spcBef>
              <a:spcAft>
                <a:spcPts val="1200"/>
              </a:spcAft>
              <a:buClr>
                <a:srgbClr val="005A9E"/>
              </a:buClr>
              <a:buFont typeface="Wingdings" panose="05000000000000000000" pitchFamily="2" charset="2"/>
              <a:buChar char="§"/>
            </a:pPr>
            <a:r>
              <a:rPr lang="en-US" dirty="0"/>
              <a:t>Contact Member Services to update your email address: email </a:t>
            </a:r>
            <a:r>
              <a:rPr lang="en-US" b="1" dirty="0">
                <a:solidFill>
                  <a:srgbClr val="3F768A"/>
                </a:solidFill>
                <a:hlinkClick r:id="rId4">
                  <a:extLst>
                    <a:ext uri="{A12FA001-AC4F-418D-AE19-62706E023703}">
                      <ahyp:hlinkClr xmlns:ahyp="http://schemas.microsoft.com/office/drawing/2018/hyperlinkcolor" val="tx"/>
                    </a:ext>
                  </a:extLst>
                </a:hlinkClick>
              </a:rPr>
              <a:t>memberservices@ctpf.org</a:t>
            </a:r>
            <a:r>
              <a:rPr lang="en-US" b="1" dirty="0">
                <a:solidFill>
                  <a:srgbClr val="3F768A"/>
                </a:solidFill>
              </a:rPr>
              <a:t> </a:t>
            </a:r>
            <a:r>
              <a:rPr lang="en-US" altLang="en-US" dirty="0"/>
              <a:t>or call </a:t>
            </a:r>
            <a:r>
              <a:rPr lang="en-US" dirty="0"/>
              <a:t>312.641.4464, submit documents to </a:t>
            </a:r>
            <a:r>
              <a:rPr lang="en-US" b="1" dirty="0">
                <a:solidFill>
                  <a:srgbClr val="3F768A"/>
                </a:solidFill>
              </a:rPr>
              <a:t>imaging@ctpf.org </a:t>
            </a:r>
            <a:r>
              <a:rPr lang="en-US" dirty="0"/>
              <a:t>or via fax at </a:t>
            </a:r>
            <a:r>
              <a:rPr lang="en-US" altLang="en-US" dirty="0"/>
              <a:t>312.641.7185</a:t>
            </a:r>
            <a:endParaRPr lang="en-US" dirty="0"/>
          </a:p>
          <a:p>
            <a:pPr>
              <a:spcBef>
                <a:spcPts val="0"/>
              </a:spcBef>
              <a:spcAft>
                <a:spcPts val="1200"/>
              </a:spcAft>
              <a:buClr>
                <a:srgbClr val="005A9E"/>
              </a:buClr>
              <a:buFont typeface="Wingdings" panose="05000000000000000000" pitchFamily="2" charset="2"/>
              <a:buChar char="§"/>
            </a:pPr>
            <a:r>
              <a:rPr lang="en-US" dirty="0"/>
              <a:t>Register for email updates at </a:t>
            </a:r>
            <a:r>
              <a:rPr lang="en-US" i="1" u="sng" dirty="0">
                <a:solidFill>
                  <a:srgbClr val="00467A"/>
                </a:solidFill>
              </a:rPr>
              <a:t>www.ctpf.org</a:t>
            </a:r>
          </a:p>
          <a:p>
            <a:pPr lvl="1">
              <a:spcBef>
                <a:spcPts val="0"/>
              </a:spcBef>
              <a:spcAft>
                <a:spcPts val="1200"/>
              </a:spcAft>
              <a:buClr>
                <a:srgbClr val="005A9E"/>
              </a:buClr>
              <a:buFont typeface="Wingdings" panose="05000000000000000000" pitchFamily="2" charset="2"/>
              <a:buChar char="§"/>
            </a:pPr>
            <a:r>
              <a:rPr lang="en-US" sz="2400" dirty="0"/>
              <a:t>Scroll down to bottom and enter your email address</a:t>
            </a:r>
          </a:p>
        </p:txBody>
      </p:sp>
    </p:spTree>
    <p:extLst>
      <p:ext uri="{BB962C8B-B14F-4D97-AF65-F5344CB8AC3E}">
        <p14:creationId xmlns:p14="http://schemas.microsoft.com/office/powerpoint/2010/main" val="33153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310"/>
            <a:ext cx="7391400" cy="838200"/>
          </a:xfrm>
        </p:spPr>
        <p:txBody>
          <a:bodyPr>
            <a:normAutofit/>
          </a:bodyPr>
          <a:lstStyle/>
          <a:p>
            <a:r>
              <a:rPr lang="en-US" altLang="en-US" dirty="0">
                <a:solidFill>
                  <a:srgbClr val="3F768A"/>
                </a:solidFill>
                <a:cs typeface="Times New Roman" panose="02020603050405020304" pitchFamily="18" charset="0"/>
              </a:rPr>
              <a:t>Important Reminders </a:t>
            </a:r>
            <a:r>
              <a:rPr lang="en-US" sz="1400" b="1" i="1" dirty="0">
                <a:solidFill>
                  <a:schemeClr val="bg1">
                    <a:lumMod val="75000"/>
                  </a:schemeClr>
                </a:solidFill>
              </a:rPr>
              <a:t>CONTINUED</a:t>
            </a:r>
            <a:endParaRPr lang="en-US" sz="3600" b="1" dirty="0">
              <a:solidFill>
                <a:srgbClr val="3F768A"/>
              </a:solidFill>
            </a:endParaRPr>
          </a:p>
        </p:txBody>
      </p:sp>
      <p:sp>
        <p:nvSpPr>
          <p:cNvPr id="10" name="Content Placeholder 2"/>
          <p:cNvSpPr>
            <a:spLocks noGrp="1"/>
          </p:cNvSpPr>
          <p:nvPr>
            <p:ph idx="1"/>
          </p:nvPr>
        </p:nvSpPr>
        <p:spPr>
          <a:xfrm>
            <a:off x="580714" y="1205923"/>
            <a:ext cx="8458200" cy="1447990"/>
          </a:xfrm>
        </p:spPr>
        <p:txBody>
          <a:bodyPr>
            <a:noAutofit/>
          </a:bodyPr>
          <a:lstStyle/>
          <a:p>
            <a:pPr marL="0" indent="0">
              <a:spcBef>
                <a:spcPts val="0"/>
              </a:spcBef>
              <a:spcAft>
                <a:spcPts val="600"/>
              </a:spcAft>
              <a:buClr>
                <a:srgbClr val="5DA4DA"/>
              </a:buClr>
              <a:buNone/>
            </a:pPr>
            <a:r>
              <a:rPr lang="en-US" b="1" dirty="0">
                <a:solidFill>
                  <a:schemeClr val="tx1">
                    <a:lumMod val="75000"/>
                    <a:lumOff val="25000"/>
                  </a:schemeClr>
                </a:solidFill>
              </a:rPr>
              <a:t>Due to COVID-19, for the safety of our members CTPF offices are closed to visitors.</a:t>
            </a:r>
          </a:p>
          <a:p>
            <a:pPr marL="0" indent="0">
              <a:spcBef>
                <a:spcPts val="0"/>
              </a:spcBef>
              <a:spcAft>
                <a:spcPts val="600"/>
              </a:spcAft>
              <a:buClr>
                <a:srgbClr val="5DA4DA"/>
              </a:buClr>
              <a:buNone/>
            </a:pPr>
            <a:r>
              <a:rPr lang="en-US" b="1" dirty="0">
                <a:solidFill>
                  <a:srgbClr val="3F768A"/>
                </a:solidFill>
              </a:rPr>
              <a:t>Stay up-to-date on changes online:</a:t>
            </a:r>
          </a:p>
          <a:p>
            <a:pPr lvl="1">
              <a:spcBef>
                <a:spcPts val="0"/>
              </a:spcBef>
              <a:spcAft>
                <a:spcPts val="600"/>
              </a:spcAft>
              <a:buClr>
                <a:srgbClr val="00467A"/>
              </a:buClr>
              <a:buFont typeface="Wingdings" panose="05000000000000000000" pitchFamily="2" charset="2"/>
              <a:buChar char="§"/>
            </a:pPr>
            <a:r>
              <a:rPr lang="en-US" sz="2400" dirty="0"/>
              <a:t>Visit the CTPF website at </a:t>
            </a:r>
            <a:r>
              <a:rPr lang="en-US" sz="2400" i="1" u="sng" dirty="0">
                <a:solidFill>
                  <a:srgbClr val="00467A"/>
                </a:solidFill>
              </a:rPr>
              <a:t>www.ctpf.org</a:t>
            </a:r>
            <a:endParaRPr lang="en-US" sz="2400" u="sng" dirty="0">
              <a:solidFill>
                <a:srgbClr val="00467A"/>
              </a:solidFill>
            </a:endParaRPr>
          </a:p>
          <a:p>
            <a:pPr lvl="1">
              <a:spcBef>
                <a:spcPts val="0"/>
              </a:spcBef>
              <a:spcAft>
                <a:spcPts val="600"/>
              </a:spcAft>
              <a:buClr>
                <a:srgbClr val="00467A"/>
              </a:buClr>
              <a:buFont typeface="Wingdings" panose="05000000000000000000" pitchFamily="2" charset="2"/>
              <a:buChar char="§"/>
            </a:pPr>
            <a:r>
              <a:rPr lang="en-US" sz="2400" dirty="0"/>
              <a:t>Follow us on Facebook, Twitter, or LinkedIn   </a:t>
            </a:r>
          </a:p>
          <a:p>
            <a:pPr>
              <a:spcBef>
                <a:spcPts val="0"/>
              </a:spcBef>
              <a:spcAft>
                <a:spcPts val="600"/>
              </a:spcAft>
              <a:buClr>
                <a:srgbClr val="5DA4DA"/>
              </a:buClr>
              <a:buFont typeface="Arial" charset="0"/>
              <a:buChar char="•"/>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926" y="3733800"/>
            <a:ext cx="762000" cy="76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3733800"/>
            <a:ext cx="762000" cy="762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0252" y="3739234"/>
            <a:ext cx="797914" cy="79791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3442919"/>
            <a:ext cx="3983578" cy="1906765"/>
          </a:xfrm>
          <a:prstGeom prst="rect">
            <a:avLst/>
          </a:prstGeom>
        </p:spPr>
      </p:pic>
      <p:cxnSp>
        <p:nvCxnSpPr>
          <p:cNvPr id="16" name="Straight Connector 15"/>
          <p:cNvCxnSpPr>
            <a:cxnSpLocks/>
          </p:cNvCxnSpPr>
          <p:nvPr/>
        </p:nvCxnSpPr>
        <p:spPr>
          <a:xfrm>
            <a:off x="5334000" y="3505200"/>
            <a:ext cx="0" cy="1601688"/>
          </a:xfrm>
          <a:prstGeom prst="line">
            <a:avLst/>
          </a:prstGeom>
          <a:ln>
            <a:solidFill>
              <a:srgbClr val="00467A"/>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48212" y="4724400"/>
            <a:ext cx="3201994" cy="307777"/>
          </a:xfrm>
          <a:prstGeom prst="rect">
            <a:avLst/>
          </a:prstGeom>
          <a:noFill/>
        </p:spPr>
        <p:txBody>
          <a:bodyPr wrap="square" rtlCol="0">
            <a:spAutoFit/>
          </a:bodyPr>
          <a:lstStyle/>
          <a:p>
            <a:r>
              <a:rPr lang="en-US" sz="1400" b="1" dirty="0">
                <a:solidFill>
                  <a:schemeClr val="tx1">
                    <a:lumMod val="50000"/>
                    <a:lumOff val="50000"/>
                  </a:schemeClr>
                </a:solidFill>
              </a:rPr>
              <a:t>Search: Chicago Teachers Pension Fund </a:t>
            </a:r>
          </a:p>
        </p:txBody>
      </p:sp>
      <p:sp>
        <p:nvSpPr>
          <p:cNvPr id="18" name="TextBox 17"/>
          <p:cNvSpPr txBox="1"/>
          <p:nvPr/>
        </p:nvSpPr>
        <p:spPr>
          <a:xfrm>
            <a:off x="607608" y="5450343"/>
            <a:ext cx="8458200" cy="1015663"/>
          </a:xfrm>
          <a:prstGeom prst="rect">
            <a:avLst/>
          </a:prstGeom>
          <a:noFill/>
        </p:spPr>
        <p:txBody>
          <a:bodyPr wrap="square" rtlCol="0">
            <a:spAutoFit/>
          </a:bodyPr>
          <a:lstStyle/>
          <a:p>
            <a:r>
              <a:rPr lang="en-US" sz="2000" dirty="0"/>
              <a:t>The best way to send documents, including </a:t>
            </a:r>
            <a:r>
              <a:rPr lang="en-US" sz="2000" u="sng" dirty="0"/>
              <a:t>Health Insurance enrollment forms</a:t>
            </a:r>
            <a:r>
              <a:rPr lang="en-US" sz="2000" dirty="0"/>
              <a:t> or </a:t>
            </a:r>
            <a:r>
              <a:rPr lang="en-US" sz="2000" u="sng" dirty="0"/>
              <a:t>any other submissions</a:t>
            </a:r>
            <a:r>
              <a:rPr lang="en-US" sz="2000" dirty="0"/>
              <a:t>, is by Fax to 312.641.7185 or attach to an email to </a:t>
            </a:r>
            <a:r>
              <a:rPr lang="en-US" sz="2000" b="1" dirty="0"/>
              <a:t> </a:t>
            </a:r>
            <a:r>
              <a:rPr lang="en-US" sz="2000" b="1" u="sng" dirty="0"/>
              <a:t>imaging@ctpf.org</a:t>
            </a:r>
            <a:r>
              <a:rPr lang="en-US" sz="2000" u="sng" dirty="0"/>
              <a:t>.</a:t>
            </a:r>
            <a:endParaRPr lang="en-US" sz="2000" dirty="0">
              <a:solidFill>
                <a:schemeClr val="tx1">
                  <a:lumMod val="75000"/>
                  <a:lumOff val="25000"/>
                </a:schemeClr>
              </a:solidFill>
              <a:highlight>
                <a:srgbClr val="FFFF00"/>
              </a:highlight>
            </a:endParaRPr>
          </a:p>
        </p:txBody>
      </p:sp>
    </p:spTree>
    <p:extLst>
      <p:ext uri="{BB962C8B-B14F-4D97-AF65-F5344CB8AC3E}">
        <p14:creationId xmlns:p14="http://schemas.microsoft.com/office/powerpoint/2010/main" val="348693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looking at a computer&#10;&#10;Description automatically generated">
            <a:extLst>
              <a:ext uri="{FF2B5EF4-FFF2-40B4-BE49-F238E27FC236}">
                <a16:creationId xmlns:a16="http://schemas.microsoft.com/office/drawing/2014/main" id="{22113B9B-0AD3-4F96-8B3A-709B16DCB35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14036" t="3687" b="7628"/>
          <a:stretch/>
        </p:blipFill>
        <p:spPr>
          <a:xfrm flipH="1">
            <a:off x="152400" y="1"/>
            <a:ext cx="8991600" cy="6858000"/>
          </a:xfrm>
          <a:prstGeom prst="rect">
            <a:avLst/>
          </a:prstGeom>
        </p:spPr>
      </p:pic>
      <p:sp>
        <p:nvSpPr>
          <p:cNvPr id="11" name="Title 4"/>
          <p:cNvSpPr txBox="1">
            <a:spLocks/>
          </p:cNvSpPr>
          <p:nvPr/>
        </p:nvSpPr>
        <p:spPr>
          <a:xfrm>
            <a:off x="511688" y="364917"/>
            <a:ext cx="5199888" cy="1540083"/>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b="1" kern="1200">
                <a:ln>
                  <a:noFill/>
                </a:ln>
                <a:solidFill>
                  <a:schemeClr val="tx2"/>
                </a:solidFill>
                <a:latin typeface="+mj-lt"/>
                <a:ea typeface="+mj-ea"/>
                <a:cs typeface="+mj-cs"/>
              </a:defRPr>
            </a:lvl1pPr>
          </a:lstStyle>
          <a:p>
            <a:r>
              <a:rPr lang="en-US" sz="1400" dirty="0">
                <a:solidFill>
                  <a:srgbClr val="3F768A"/>
                </a:solidFill>
              </a:rPr>
              <a:t>Office/Mailing Information: </a:t>
            </a:r>
            <a:br>
              <a:rPr lang="en-US" sz="1400" dirty="0">
                <a:solidFill>
                  <a:srgbClr val="3F768A"/>
                </a:solidFill>
              </a:rPr>
            </a:br>
            <a:r>
              <a:rPr lang="en-US" sz="1400" b="0" dirty="0">
                <a:solidFill>
                  <a:srgbClr val="3F768A"/>
                </a:solidFill>
              </a:rPr>
              <a:t>Chicago Teachers' Pension Fund</a:t>
            </a:r>
          </a:p>
          <a:p>
            <a:r>
              <a:rPr lang="en-US" sz="1400" b="0" dirty="0">
                <a:solidFill>
                  <a:srgbClr val="3F768A"/>
                </a:solidFill>
              </a:rPr>
              <a:t>ATTN: Health Benefits Dept. </a:t>
            </a:r>
            <a:br>
              <a:rPr lang="en-US" sz="1400" b="0" dirty="0">
                <a:solidFill>
                  <a:srgbClr val="3F768A"/>
                </a:solidFill>
              </a:rPr>
            </a:br>
            <a:r>
              <a:rPr lang="en-US" sz="1400" b="0" dirty="0">
                <a:solidFill>
                  <a:srgbClr val="3F768A"/>
                </a:solidFill>
              </a:rPr>
              <a:t>425 S. Financial Place| Suite 1400</a:t>
            </a:r>
            <a:br>
              <a:rPr lang="en-US" sz="1400" b="0" dirty="0">
                <a:solidFill>
                  <a:srgbClr val="3F768A"/>
                </a:solidFill>
              </a:rPr>
            </a:br>
            <a:r>
              <a:rPr lang="en-US" sz="1400" b="0" dirty="0">
                <a:solidFill>
                  <a:srgbClr val="3F768A"/>
                </a:solidFill>
              </a:rPr>
              <a:t>Chicago, Illinois  60605-1000</a:t>
            </a:r>
            <a:br>
              <a:rPr lang="en-US" sz="1400" b="0" dirty="0">
                <a:solidFill>
                  <a:srgbClr val="3F768A"/>
                </a:solidFill>
              </a:rPr>
            </a:br>
            <a:r>
              <a:rPr lang="en-US" sz="1400" b="0" dirty="0">
                <a:solidFill>
                  <a:srgbClr val="3F768A"/>
                </a:solidFill>
              </a:rPr>
              <a:t>312.641.4464 </a:t>
            </a:r>
            <a:r>
              <a:rPr lang="en-US" sz="1400" b="0" i="1" dirty="0">
                <a:solidFill>
                  <a:srgbClr val="3F768A"/>
                </a:solidFill>
              </a:rPr>
              <a:t>main</a:t>
            </a:r>
            <a:r>
              <a:rPr lang="en-US" sz="1400" b="0" dirty="0">
                <a:solidFill>
                  <a:srgbClr val="3F768A"/>
                </a:solidFill>
              </a:rPr>
              <a:t>      </a:t>
            </a:r>
            <a:br>
              <a:rPr lang="en-US" sz="1400" b="0" dirty="0">
                <a:solidFill>
                  <a:srgbClr val="3F768A"/>
                </a:solidFill>
              </a:rPr>
            </a:br>
            <a:r>
              <a:rPr lang="en-US" sz="1400" b="0" dirty="0">
                <a:solidFill>
                  <a:srgbClr val="3F768A"/>
                </a:solidFill>
              </a:rPr>
              <a:t>312.641.7185 </a:t>
            </a:r>
            <a:r>
              <a:rPr lang="en-US" sz="1400" b="0" i="1" dirty="0">
                <a:solidFill>
                  <a:srgbClr val="3F768A"/>
                </a:solidFill>
              </a:rPr>
              <a:t>fax </a:t>
            </a:r>
          </a:p>
        </p:txBody>
      </p:sp>
      <p:pic>
        <p:nvPicPr>
          <p:cNvPr id="5" name="Picture 4"/>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43302" y="2133600"/>
            <a:ext cx="2057399" cy="1600200"/>
          </a:xfrm>
          <a:prstGeom prst="rect">
            <a:avLst/>
          </a:prstGeom>
        </p:spPr>
      </p:pic>
      <p:cxnSp>
        <p:nvCxnSpPr>
          <p:cNvPr id="9" name="Straight Connector 8"/>
          <p:cNvCxnSpPr/>
          <p:nvPr/>
        </p:nvCxnSpPr>
        <p:spPr>
          <a:xfrm>
            <a:off x="457200" y="3867090"/>
            <a:ext cx="8305800" cy="0"/>
          </a:xfrm>
          <a:prstGeom prst="line">
            <a:avLst/>
          </a:prstGeom>
          <a:ln>
            <a:solidFill>
              <a:srgbClr val="26517B"/>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1688" y="3943290"/>
            <a:ext cx="8251311" cy="461665"/>
          </a:xfrm>
          <a:prstGeom prst="rect">
            <a:avLst/>
          </a:prstGeom>
        </p:spPr>
        <p:txBody>
          <a:bodyPr wrap="square">
            <a:spAutoFit/>
          </a:bodyPr>
          <a:lstStyle/>
          <a:p>
            <a:pPr algn="ctr"/>
            <a:r>
              <a:rPr lang="en-US" sz="2400" b="1" dirty="0">
                <a:solidFill>
                  <a:srgbClr val="3F768A"/>
                </a:solidFill>
              </a:rPr>
              <a:t>CTPF Medicare Health Insurance </a:t>
            </a:r>
          </a:p>
        </p:txBody>
      </p:sp>
    </p:spTree>
    <p:extLst>
      <p:ext uri="{BB962C8B-B14F-4D97-AF65-F5344CB8AC3E}">
        <p14:creationId xmlns:p14="http://schemas.microsoft.com/office/powerpoint/2010/main" val="14142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463903"/>
            <a:ext cx="8915400" cy="548113"/>
          </a:xfrm>
        </p:spPr>
        <p:txBody>
          <a:bodyPr>
            <a:noAutofit/>
          </a:bodyPr>
          <a:lstStyle/>
          <a:p>
            <a:r>
              <a:rPr lang="en-US" altLang="en-US" b="1" dirty="0">
                <a:solidFill>
                  <a:srgbClr val="3F768A"/>
                </a:solidFill>
              </a:rPr>
              <a:t>Agenda</a:t>
            </a:r>
          </a:p>
        </p:txBody>
      </p:sp>
      <p:sp>
        <p:nvSpPr>
          <p:cNvPr id="7173" name="Content Placeholder 2"/>
          <p:cNvSpPr>
            <a:spLocks noGrp="1"/>
          </p:cNvSpPr>
          <p:nvPr>
            <p:ph idx="4294967295"/>
          </p:nvPr>
        </p:nvSpPr>
        <p:spPr>
          <a:xfrm>
            <a:off x="533400" y="1447800"/>
            <a:ext cx="7315200" cy="3733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41313" indent="-341313" eaLnBrk="1" hangingPunct="1">
              <a:spcBef>
                <a:spcPct val="0"/>
              </a:spcBef>
              <a:spcAft>
                <a:spcPts val="600"/>
              </a:spcAft>
              <a:buFont typeface="Wingdings" panose="05000000000000000000" pitchFamily="2" charset="2"/>
              <a:buChar char="§"/>
            </a:pPr>
            <a:r>
              <a:rPr lang="en-US" altLang="en-US" sz="2500" dirty="0">
                <a:solidFill>
                  <a:schemeClr val="tx1">
                    <a:lumMod val="85000"/>
                    <a:lumOff val="15000"/>
                  </a:schemeClr>
                </a:solidFill>
              </a:rPr>
              <a:t>Health Insurance Enrollment and Eligibility</a:t>
            </a:r>
          </a:p>
          <a:p>
            <a:pPr marL="341313" indent="-341313" eaLnBrk="1" hangingPunct="1">
              <a:spcBef>
                <a:spcPct val="0"/>
              </a:spcBef>
              <a:spcAft>
                <a:spcPts val="600"/>
              </a:spcAft>
              <a:buFont typeface="Wingdings" panose="05000000000000000000" pitchFamily="2" charset="2"/>
              <a:buChar char="§"/>
            </a:pPr>
            <a:r>
              <a:rPr lang="en-US" altLang="en-US" sz="2500" dirty="0">
                <a:solidFill>
                  <a:schemeClr val="tx1">
                    <a:lumMod val="85000"/>
                    <a:lumOff val="15000"/>
                  </a:schemeClr>
                </a:solidFill>
              </a:rPr>
              <a:t>Important Information to Consider</a:t>
            </a:r>
          </a:p>
          <a:p>
            <a:pPr marL="341313" indent="-341313" eaLnBrk="1" hangingPunct="1">
              <a:spcBef>
                <a:spcPct val="0"/>
              </a:spcBef>
              <a:spcAft>
                <a:spcPts val="600"/>
              </a:spcAft>
              <a:buFont typeface="Wingdings" panose="05000000000000000000" pitchFamily="2" charset="2"/>
              <a:buChar char="§"/>
            </a:pPr>
            <a:r>
              <a:rPr lang="en-US" altLang="en-US" sz="2500" dirty="0">
                <a:solidFill>
                  <a:schemeClr val="tx1">
                    <a:lumMod val="85000"/>
                    <a:lumOff val="15000"/>
                  </a:schemeClr>
                </a:solidFill>
              </a:rPr>
              <a:t>Avoid Costly Mistakes</a:t>
            </a:r>
          </a:p>
          <a:p>
            <a:pPr marL="341313" indent="-341313" eaLnBrk="1" hangingPunct="1">
              <a:spcBef>
                <a:spcPct val="0"/>
              </a:spcBef>
              <a:spcAft>
                <a:spcPts val="600"/>
              </a:spcAft>
              <a:buFont typeface="Wingdings" panose="05000000000000000000" pitchFamily="2" charset="2"/>
              <a:buChar char="§"/>
            </a:pPr>
            <a:r>
              <a:rPr lang="en-US" altLang="en-US" sz="2500" dirty="0">
                <a:solidFill>
                  <a:schemeClr val="tx1">
                    <a:lumMod val="85000"/>
                    <a:lumOff val="15000"/>
                  </a:schemeClr>
                </a:solidFill>
              </a:rPr>
              <a:t>Questions &amp; Answers</a:t>
            </a:r>
          </a:p>
          <a:p>
            <a:pPr marL="0" indent="0" eaLnBrk="1" hangingPunct="1">
              <a:spcBef>
                <a:spcPct val="0"/>
              </a:spcBef>
              <a:spcAft>
                <a:spcPts val="600"/>
              </a:spcAft>
              <a:buClr>
                <a:srgbClr val="004070"/>
              </a:buClr>
              <a:buNone/>
            </a:pPr>
            <a:br>
              <a:rPr lang="en-US" altLang="en-US" sz="3000" dirty="0"/>
            </a:br>
            <a:endParaRPr lang="en-US" altLang="en-US" sz="3000" dirty="0"/>
          </a:p>
        </p:txBody>
      </p:sp>
      <p:pic>
        <p:nvPicPr>
          <p:cNvPr id="5" name="Graphic 4">
            <a:extLst>
              <a:ext uri="{FF2B5EF4-FFF2-40B4-BE49-F238E27FC236}">
                <a16:creationId xmlns:a16="http://schemas.microsoft.com/office/drawing/2014/main" id="{E4156A5A-0EB7-4FAF-AB4C-F89AB33AB8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20548" b="24560"/>
          <a:stretch/>
        </p:blipFill>
        <p:spPr>
          <a:xfrm>
            <a:off x="4724400" y="2757073"/>
            <a:ext cx="4419600" cy="4100927"/>
          </a:xfrm>
          <a:prstGeom prst="rect">
            <a:avLst/>
          </a:prstGeom>
        </p:spPr>
      </p:pic>
      <p:sp>
        <p:nvSpPr>
          <p:cNvPr id="2" name="TextBox 1">
            <a:extLst>
              <a:ext uri="{FF2B5EF4-FFF2-40B4-BE49-F238E27FC236}">
                <a16:creationId xmlns:a16="http://schemas.microsoft.com/office/drawing/2014/main" id="{C8746A96-D57E-46B2-B95E-05FBF987CD14}"/>
              </a:ext>
            </a:extLst>
          </p:cNvPr>
          <p:cNvSpPr txBox="1"/>
          <p:nvPr/>
        </p:nvSpPr>
        <p:spPr>
          <a:xfrm>
            <a:off x="457200" y="5397500"/>
            <a:ext cx="8382000" cy="923330"/>
          </a:xfrm>
          <a:prstGeom prst="rect">
            <a:avLst/>
          </a:prstGeom>
          <a:noFill/>
        </p:spPr>
        <p:txBody>
          <a:bodyPr wrap="square" rtlCol="0">
            <a:spAutoFit/>
          </a:bodyPr>
          <a:lstStyle/>
          <a:p>
            <a:r>
              <a:rPr lang="en-US" b="1" baseline="0" dirty="0"/>
              <a:t>Important to Note: </a:t>
            </a:r>
            <a:r>
              <a:rPr lang="en-US" baseline="0" dirty="0"/>
              <a:t>We will not be answering questions about what Medicare covers o</a:t>
            </a:r>
            <a:r>
              <a:rPr lang="en-US" dirty="0"/>
              <a:t>r does not c</a:t>
            </a:r>
            <a:r>
              <a:rPr lang="en-US" baseline="0" dirty="0"/>
              <a:t>over. Please reach out to Medicare for these types of answers.</a:t>
            </a:r>
            <a:endParaRPr lang="en-US" dirty="0"/>
          </a:p>
          <a:p>
            <a:endParaRPr lang="en-US" dirty="0"/>
          </a:p>
        </p:txBody>
      </p:sp>
    </p:spTree>
    <p:extLst>
      <p:ext uri="{BB962C8B-B14F-4D97-AF65-F5344CB8AC3E}">
        <p14:creationId xmlns:p14="http://schemas.microsoft.com/office/powerpoint/2010/main" val="42879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500"/>
                                        <p:tgtEl>
                                          <p:spTgt spid="7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fade">
                                      <p:cBhvr>
                                        <p:cTn id="12" dur="500"/>
                                        <p:tgtEl>
                                          <p:spTgt spid="7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fade">
                                      <p:cBhvr>
                                        <p:cTn id="17" dur="500"/>
                                        <p:tgtEl>
                                          <p:spTgt spid="7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fade">
                                      <p:cBhvr>
                                        <p:cTn id="22" dur="500"/>
                                        <p:tgtEl>
                                          <p:spTgt spid="7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fade">
                                      <p:cBhvr>
                                        <p:cTn id="27"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229600" cy="757518"/>
          </a:xfrm>
        </p:spPr>
        <p:txBody>
          <a:bodyPr>
            <a:normAutofit/>
          </a:bodyPr>
          <a:lstStyle/>
          <a:p>
            <a:r>
              <a:rPr lang="en-US" b="1" dirty="0">
                <a:solidFill>
                  <a:srgbClr val="3F768A"/>
                </a:solidFill>
              </a:rPr>
              <a:t>CTPF’s Medicare Health Insurance	</a:t>
            </a:r>
          </a:p>
        </p:txBody>
      </p:sp>
      <p:sp>
        <p:nvSpPr>
          <p:cNvPr id="5" name="Rectangle 4"/>
          <p:cNvSpPr/>
          <p:nvPr/>
        </p:nvSpPr>
        <p:spPr>
          <a:xfrm>
            <a:off x="711200" y="1135082"/>
            <a:ext cx="7924800" cy="6617196"/>
          </a:xfrm>
          <a:prstGeom prst="rect">
            <a:avLst/>
          </a:prstGeom>
          <a:noFill/>
        </p:spPr>
        <p:txBody>
          <a:bodyPr wrap="square">
            <a:spAutoFit/>
          </a:bodyPr>
          <a:lstStyle/>
          <a:p>
            <a:pPr>
              <a:buClr>
                <a:srgbClr val="3F768A"/>
              </a:buClr>
            </a:pPr>
            <a:r>
              <a:rPr lang="en-US" sz="2800" b="1" dirty="0">
                <a:solidFill>
                  <a:srgbClr val="3F768A"/>
                </a:solidFill>
              </a:rPr>
              <a:t>Let’s Review CTPF’s Health Insurance:</a:t>
            </a:r>
          </a:p>
          <a:p>
            <a:pPr marL="342900" indent="-342900">
              <a:buClr>
                <a:srgbClr val="3F768A"/>
              </a:buClr>
              <a:buFont typeface="Wingdings" panose="05000000000000000000" pitchFamily="2" charset="2"/>
              <a:buChar char="§"/>
            </a:pPr>
            <a:r>
              <a:rPr lang="en-US" sz="2200" dirty="0">
                <a:solidFill>
                  <a:schemeClr val="tx1">
                    <a:lumMod val="85000"/>
                    <a:lumOff val="15000"/>
                  </a:schemeClr>
                </a:solidFill>
              </a:rPr>
              <a:t>Open Enrollment </a:t>
            </a:r>
            <a:r>
              <a:rPr lang="en-US" sz="2200" u="sng" dirty="0">
                <a:solidFill>
                  <a:schemeClr val="tx1">
                    <a:lumMod val="85000"/>
                    <a:lumOff val="15000"/>
                  </a:schemeClr>
                </a:solidFill>
              </a:rPr>
              <a:t>ended</a:t>
            </a:r>
            <a:r>
              <a:rPr lang="en-US" sz="2200" dirty="0">
                <a:solidFill>
                  <a:schemeClr val="tx1">
                    <a:lumMod val="85000"/>
                    <a:lumOff val="15000"/>
                  </a:schemeClr>
                </a:solidFill>
              </a:rPr>
              <a:t> October 31, 2021.                                       No enrollments accepted after that date.</a:t>
            </a:r>
          </a:p>
          <a:p>
            <a:pPr marL="342900" indent="-342900">
              <a:buClr>
                <a:srgbClr val="3F768A"/>
              </a:buClr>
              <a:buFont typeface="Wingdings" panose="05000000000000000000" pitchFamily="2" charset="2"/>
              <a:buChar char="§"/>
            </a:pPr>
            <a:endParaRPr lang="en-US" sz="2200" dirty="0">
              <a:solidFill>
                <a:schemeClr val="tx1">
                  <a:lumMod val="85000"/>
                  <a:lumOff val="15000"/>
                </a:schemeClr>
              </a:solidFill>
            </a:endParaRPr>
          </a:p>
          <a:p>
            <a:pPr marL="342900" indent="-342900">
              <a:buClr>
                <a:srgbClr val="3F768A"/>
              </a:buClr>
              <a:buFont typeface="Wingdings" panose="05000000000000000000" pitchFamily="2" charset="2"/>
              <a:buChar char="§"/>
            </a:pPr>
            <a:r>
              <a:rPr lang="en-US" sz="2200" dirty="0">
                <a:solidFill>
                  <a:schemeClr val="tx1">
                    <a:lumMod val="85000"/>
                    <a:lumOff val="15000"/>
                  </a:schemeClr>
                </a:solidFill>
              </a:rPr>
              <a:t>CTPF offers three Medicare eligible health                                          insurance plans with Medicare Part D                                               prescription coverage for 2022:</a:t>
            </a:r>
          </a:p>
          <a:p>
            <a:pPr marL="800100" lvl="1" indent="-342900">
              <a:buClr>
                <a:srgbClr val="3F768A"/>
              </a:buClr>
              <a:buFont typeface="Wingdings" panose="05000000000000000000" pitchFamily="2" charset="2"/>
              <a:buChar char="§"/>
            </a:pPr>
            <a:r>
              <a:rPr lang="en-US" sz="2200" dirty="0">
                <a:solidFill>
                  <a:schemeClr val="tx1">
                    <a:lumMod val="85000"/>
                    <a:lumOff val="15000"/>
                  </a:schemeClr>
                </a:solidFill>
              </a:rPr>
              <a:t>UnitedHealthcare Medicare Advantage PPO,</a:t>
            </a:r>
          </a:p>
          <a:p>
            <a:pPr marL="800100" lvl="1" indent="-342900">
              <a:buClr>
                <a:srgbClr val="3F768A"/>
              </a:buClr>
              <a:buFont typeface="Wingdings" panose="05000000000000000000" pitchFamily="2" charset="2"/>
              <a:buChar char="§"/>
            </a:pPr>
            <a:r>
              <a:rPr lang="en-US" sz="2200" dirty="0">
                <a:solidFill>
                  <a:schemeClr val="tx1">
                    <a:lumMod val="85000"/>
                    <a:lumOff val="15000"/>
                  </a:schemeClr>
                </a:solidFill>
              </a:rPr>
              <a:t>Humana Medicare Advantage HMO, and </a:t>
            </a:r>
          </a:p>
          <a:p>
            <a:pPr marL="800100" lvl="1" indent="-342900">
              <a:buClr>
                <a:srgbClr val="3F768A"/>
              </a:buClr>
              <a:buFont typeface="Wingdings" panose="05000000000000000000" pitchFamily="2" charset="2"/>
              <a:buChar char="§"/>
            </a:pPr>
            <a:r>
              <a:rPr lang="en-US" sz="2200" dirty="0">
                <a:solidFill>
                  <a:schemeClr val="tx1">
                    <a:lumMod val="85000"/>
                    <a:lumOff val="15000"/>
                  </a:schemeClr>
                </a:solidFill>
              </a:rPr>
              <a:t>AARP Medicare Supplement Plan F.</a:t>
            </a:r>
          </a:p>
          <a:p>
            <a:pPr marL="342900" indent="-342900">
              <a:buClr>
                <a:srgbClr val="3F768A"/>
              </a:buClr>
              <a:buFont typeface="Wingdings" panose="05000000000000000000" pitchFamily="2" charset="2"/>
              <a:buChar char="§"/>
            </a:pPr>
            <a:endParaRPr lang="en-US" sz="2200" dirty="0">
              <a:solidFill>
                <a:schemeClr val="tx1">
                  <a:lumMod val="75000"/>
                  <a:lumOff val="25000"/>
                </a:schemeClr>
              </a:solidFill>
            </a:endParaRPr>
          </a:p>
          <a:p>
            <a:pPr marL="342900" indent="-342900">
              <a:buClr>
                <a:srgbClr val="3F768A"/>
              </a:buClr>
              <a:buFont typeface="Wingdings" panose="05000000000000000000" pitchFamily="2" charset="2"/>
              <a:buChar char="§"/>
            </a:pPr>
            <a:r>
              <a:rPr lang="en-US" sz="2200" dirty="0"/>
              <a:t>Members </a:t>
            </a:r>
            <a:r>
              <a:rPr lang="en-US" sz="2200" b="1" dirty="0"/>
              <a:t>CANNOT</a:t>
            </a:r>
            <a:r>
              <a:rPr lang="en-US" sz="2200" dirty="0"/>
              <a:t> be enrolled in the CTPF health insurance plan </a:t>
            </a:r>
            <a:r>
              <a:rPr lang="en-US" sz="2200" b="1" dirty="0"/>
              <a:t>AND</a:t>
            </a:r>
            <a:r>
              <a:rPr lang="en-US" sz="2200" dirty="0"/>
              <a:t> an outside health insurance plan</a:t>
            </a:r>
          </a:p>
          <a:p>
            <a:pPr marL="800100" lvl="1" indent="-342900">
              <a:buClr>
                <a:srgbClr val="3F768A"/>
              </a:buClr>
              <a:buFont typeface="Wingdings" panose="05000000000000000000" pitchFamily="2" charset="2"/>
              <a:buChar char="§"/>
            </a:pPr>
            <a:r>
              <a:rPr lang="en-US" sz="2200" dirty="0"/>
              <a:t>Centers for Medicare and Medicaid Services (CMS) disenrolls member </a:t>
            </a:r>
            <a:r>
              <a:rPr lang="en-US" sz="2200" u="sng" dirty="0"/>
              <a:t>before</a:t>
            </a:r>
            <a:r>
              <a:rPr lang="en-US" sz="2200" dirty="0"/>
              <a:t> we are even notified</a:t>
            </a:r>
          </a:p>
          <a:p>
            <a:pPr marL="342900" indent="-342900">
              <a:buClr>
                <a:srgbClr val="3F768A"/>
              </a:buClr>
              <a:buFont typeface="Wingdings" panose="05000000000000000000" pitchFamily="2" charset="2"/>
              <a:buChar char="§"/>
            </a:pPr>
            <a:endParaRPr lang="en-US" sz="2200" dirty="0"/>
          </a:p>
          <a:p>
            <a:pPr marL="342900" indent="-342900">
              <a:buClr>
                <a:srgbClr val="3F768A"/>
              </a:buClr>
              <a:buFont typeface="Wingdings" panose="05000000000000000000" pitchFamily="2" charset="2"/>
              <a:buChar char="§"/>
            </a:pPr>
            <a:endParaRPr lang="en-US" sz="2200" dirty="0"/>
          </a:p>
          <a:p>
            <a:pPr marL="342900" indent="-342900">
              <a:buClr>
                <a:srgbClr val="3F768A"/>
              </a:buClr>
              <a:buFont typeface="Wingdings" panose="05000000000000000000" pitchFamily="2" charset="2"/>
              <a:buChar char="§"/>
            </a:pPr>
            <a:endParaRPr lang="en-US" sz="2200" dirty="0"/>
          </a:p>
          <a:p>
            <a:pPr marL="342900" indent="-342900">
              <a:buClr>
                <a:srgbClr val="3F768A"/>
              </a:buClr>
              <a:buFont typeface="Wingdings" panose="05000000000000000000" pitchFamily="2" charset="2"/>
              <a:buChar char="§"/>
            </a:pPr>
            <a:endParaRPr lang="en-US" sz="2200" dirty="0"/>
          </a:p>
        </p:txBody>
      </p:sp>
      <p:pic>
        <p:nvPicPr>
          <p:cNvPr id="6" name="Picture 5" descr="Text, application&#10;&#10;Description automatically generated">
            <a:extLst>
              <a:ext uri="{FF2B5EF4-FFF2-40B4-BE49-F238E27FC236}">
                <a16:creationId xmlns:a16="http://schemas.microsoft.com/office/drawing/2014/main" id="{092BC593-6E31-4B6C-BC8E-DAC022F12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136219"/>
            <a:ext cx="2008102" cy="2428403"/>
          </a:xfrm>
          <a:prstGeom prst="rect">
            <a:avLst/>
          </a:prstGeom>
        </p:spPr>
      </p:pic>
    </p:spTree>
    <p:extLst>
      <p:ext uri="{BB962C8B-B14F-4D97-AF65-F5344CB8AC3E}">
        <p14:creationId xmlns:p14="http://schemas.microsoft.com/office/powerpoint/2010/main" val="37092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1"/>
          <p:cNvSpPr txBox="1">
            <a:spLocks noChangeArrowheads="1"/>
          </p:cNvSpPr>
          <p:nvPr/>
        </p:nvSpPr>
        <p:spPr bwMode="auto">
          <a:xfrm>
            <a:off x="685799" y="1219200"/>
            <a:ext cx="8105927"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pPr>
            <a:r>
              <a:rPr lang="en-US" sz="2400" b="0" i="0" u="none" strike="noStrike" baseline="0" dirty="0">
                <a:solidFill>
                  <a:srgbClr val="221E1F"/>
                </a:solidFill>
              </a:rPr>
              <a:t>There are </a:t>
            </a:r>
            <a:r>
              <a:rPr lang="en-US" sz="2400" b="0" i="1" u="none" strike="noStrike" baseline="0" dirty="0">
                <a:solidFill>
                  <a:srgbClr val="221E1F"/>
                </a:solidFill>
              </a:rPr>
              <a:t>two </a:t>
            </a:r>
            <a:r>
              <a:rPr lang="en-US" sz="2400" i="1" dirty="0">
                <a:solidFill>
                  <a:srgbClr val="221E1F"/>
                </a:solidFill>
              </a:rPr>
              <a:t>common</a:t>
            </a:r>
            <a:r>
              <a:rPr lang="en-US" sz="2400" b="0" i="1" u="none" strike="noStrike" baseline="0" dirty="0">
                <a:solidFill>
                  <a:srgbClr val="221E1F"/>
                </a:solidFill>
              </a:rPr>
              <a:t> mistakes </a:t>
            </a:r>
            <a:r>
              <a:rPr lang="en-US" sz="2400" b="0" i="0" u="none" strike="noStrike" baseline="0" dirty="0">
                <a:solidFill>
                  <a:srgbClr val="221E1F"/>
                </a:solidFill>
              </a:rPr>
              <a:t>members make which may result in a </a:t>
            </a:r>
            <a:r>
              <a:rPr lang="en-US" sz="2400" b="1" i="0" u="none" strike="noStrike" baseline="0" dirty="0">
                <a:solidFill>
                  <a:srgbClr val="221E1F"/>
                </a:solidFill>
              </a:rPr>
              <a:t>loss of your current CTPF health insurance coverage</a:t>
            </a:r>
            <a:r>
              <a:rPr lang="en-US" sz="2400" b="0" i="0" u="none" strike="noStrike" baseline="0" dirty="0">
                <a:solidFill>
                  <a:srgbClr val="221E1F"/>
                </a:solidFill>
              </a:rPr>
              <a:t>: </a:t>
            </a:r>
          </a:p>
          <a:p>
            <a:pPr marL="0" indent="0">
              <a:buNone/>
            </a:pPr>
            <a:endParaRPr lang="en-US" sz="2400" b="0" i="0" u="none" strike="noStrike" baseline="0" dirty="0">
              <a:solidFill>
                <a:srgbClr val="221E1F"/>
              </a:solidFill>
            </a:endParaRPr>
          </a:p>
          <a:p>
            <a:pPr marL="342900" indent="-342900">
              <a:buAutoNum type="arabicParenR"/>
            </a:pPr>
            <a:endParaRPr lang="en-US" sz="2400" dirty="0">
              <a:solidFill>
                <a:srgbClr val="221E1F"/>
              </a:solidFill>
            </a:endParaRPr>
          </a:p>
          <a:p>
            <a:pPr marL="0" indent="0">
              <a:buNone/>
            </a:pPr>
            <a:endParaRPr lang="en-US" sz="2400" dirty="0">
              <a:solidFill>
                <a:srgbClr val="221E1F"/>
              </a:solidFill>
            </a:endParaRPr>
          </a:p>
          <a:p>
            <a:pPr marL="0" indent="0">
              <a:buNone/>
            </a:pPr>
            <a:endParaRPr lang="en-US" sz="2400" dirty="0">
              <a:solidFill>
                <a:srgbClr val="221E1F"/>
              </a:solidFill>
            </a:endParaRPr>
          </a:p>
          <a:p>
            <a:pPr marL="0" indent="0">
              <a:buNone/>
            </a:pPr>
            <a:endParaRPr lang="en-US" sz="2400" dirty="0">
              <a:solidFill>
                <a:srgbClr val="221E1F"/>
              </a:solidFill>
            </a:endParaRPr>
          </a:p>
          <a:p>
            <a:pPr marL="0" indent="0">
              <a:buNone/>
            </a:pPr>
            <a:endParaRPr lang="en-US" sz="2400" dirty="0">
              <a:solidFill>
                <a:srgbClr val="221E1F"/>
              </a:solidFill>
            </a:endParaRPr>
          </a:p>
          <a:p>
            <a:pPr marL="0" indent="0">
              <a:buNone/>
            </a:pPr>
            <a:r>
              <a:rPr lang="en-US" sz="2400" b="0" i="0" u="none" strike="noStrike" baseline="0" dirty="0">
                <a:solidFill>
                  <a:srgbClr val="221E1F"/>
                </a:solidFill>
              </a:rPr>
              <a:t>Please take whatever steps necessary to avoid making any of these mistakes</a:t>
            </a:r>
          </a:p>
        </p:txBody>
      </p:sp>
      <p:sp>
        <p:nvSpPr>
          <p:cNvPr id="31746" name="Title 1"/>
          <p:cNvSpPr>
            <a:spLocks/>
          </p:cNvSpPr>
          <p:nvPr/>
        </p:nvSpPr>
        <p:spPr bwMode="auto">
          <a:xfrm>
            <a:off x="381000" y="339831"/>
            <a:ext cx="6477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a:t>
            </a:r>
          </a:p>
        </p:txBody>
      </p:sp>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5" name="Rectangle 4">
            <a:extLst>
              <a:ext uri="{FF2B5EF4-FFF2-40B4-BE49-F238E27FC236}">
                <a16:creationId xmlns:a16="http://schemas.microsoft.com/office/drawing/2014/main" id="{75BDA120-0D6A-44A9-AF39-62C481D2516E}"/>
              </a:ext>
            </a:extLst>
          </p:cNvPr>
          <p:cNvSpPr/>
          <p:nvPr/>
        </p:nvSpPr>
        <p:spPr>
          <a:xfrm>
            <a:off x="720810" y="3476977"/>
            <a:ext cx="7794531" cy="1023064"/>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4272AEF-4CB7-4EFC-A50D-19A93836B423}"/>
              </a:ext>
            </a:extLst>
          </p:cNvPr>
          <p:cNvSpPr txBox="1"/>
          <p:nvPr/>
        </p:nvSpPr>
        <p:spPr>
          <a:xfrm>
            <a:off x="760606" y="3579817"/>
            <a:ext cx="7367848" cy="830997"/>
          </a:xfrm>
          <a:prstGeom prst="rect">
            <a:avLst/>
          </a:prstGeom>
          <a:noFill/>
        </p:spPr>
        <p:txBody>
          <a:bodyPr wrap="square">
            <a:spAutoFit/>
          </a:bodyPr>
          <a:lstStyle/>
          <a:p>
            <a:pPr marL="457200" indent="-457200">
              <a:buFont typeface="+mj-lt"/>
              <a:buAutoNum type="arabicParenR" startAt="2"/>
            </a:pPr>
            <a:r>
              <a:rPr lang="en-US" sz="2400" b="1" dirty="0">
                <a:solidFill>
                  <a:srgbClr val="221E1F"/>
                </a:solidFill>
              </a:rPr>
              <a:t>F</a:t>
            </a:r>
            <a:r>
              <a:rPr lang="en-US" sz="2400" b="1" i="0" u="none" strike="noStrike" baseline="0" dirty="0">
                <a:solidFill>
                  <a:srgbClr val="221E1F"/>
                </a:solidFill>
              </a:rPr>
              <a:t>ailing</a:t>
            </a:r>
            <a:r>
              <a:rPr lang="en-US" sz="2400" b="0" i="0" u="none" strike="noStrike" baseline="0" dirty="0">
                <a:solidFill>
                  <a:srgbClr val="221E1F"/>
                </a:solidFill>
              </a:rPr>
              <a:t> to make timely Medicare Part B (or IRMAA B or IRMAA D) payments.</a:t>
            </a:r>
          </a:p>
        </p:txBody>
      </p:sp>
      <p:sp>
        <p:nvSpPr>
          <p:cNvPr id="10" name="Rectangle 9">
            <a:extLst>
              <a:ext uri="{FF2B5EF4-FFF2-40B4-BE49-F238E27FC236}">
                <a16:creationId xmlns:a16="http://schemas.microsoft.com/office/drawing/2014/main" id="{4296471D-6DBE-4284-8409-7FBE18F93F1F}"/>
              </a:ext>
            </a:extLst>
          </p:cNvPr>
          <p:cNvSpPr/>
          <p:nvPr/>
        </p:nvSpPr>
        <p:spPr>
          <a:xfrm>
            <a:off x="711199" y="2385759"/>
            <a:ext cx="7794531" cy="662241"/>
          </a:xfrm>
          <a:prstGeom prst="rect">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42F38B3-EA35-4C60-8A99-D7CCA62099E9}"/>
              </a:ext>
            </a:extLst>
          </p:cNvPr>
          <p:cNvSpPr txBox="1"/>
          <p:nvPr/>
        </p:nvSpPr>
        <p:spPr>
          <a:xfrm>
            <a:off x="751710" y="2416172"/>
            <a:ext cx="7754020" cy="461665"/>
          </a:xfrm>
          <a:prstGeom prst="rect">
            <a:avLst/>
          </a:prstGeom>
          <a:noFill/>
        </p:spPr>
        <p:txBody>
          <a:bodyPr wrap="square">
            <a:spAutoFit/>
          </a:bodyPr>
          <a:lstStyle/>
          <a:p>
            <a:pPr marL="514350" indent="-514350">
              <a:buAutoNum type="arabicParenR"/>
            </a:pPr>
            <a:r>
              <a:rPr lang="en-US" sz="2400" b="1" dirty="0">
                <a:solidFill>
                  <a:srgbClr val="221E1F"/>
                </a:solidFill>
              </a:rPr>
              <a:t>E</a:t>
            </a:r>
            <a:r>
              <a:rPr lang="en-US" sz="2400" b="1" i="0" u="none" strike="noStrike" baseline="0" dirty="0">
                <a:solidFill>
                  <a:srgbClr val="221E1F"/>
                </a:solidFill>
              </a:rPr>
              <a:t>nrolling</a:t>
            </a:r>
            <a:r>
              <a:rPr lang="en-US" sz="2400" b="0" i="0" u="none" strike="noStrike" baseline="0" dirty="0">
                <a:solidFill>
                  <a:srgbClr val="221E1F"/>
                </a:solidFill>
              </a:rPr>
              <a:t> in an additional </a:t>
            </a:r>
            <a:r>
              <a:rPr lang="en-US" sz="2400" b="1" i="0" u="none" strike="noStrike" baseline="0" dirty="0">
                <a:solidFill>
                  <a:srgbClr val="221E1F"/>
                </a:solidFill>
              </a:rPr>
              <a:t>outside</a:t>
            </a:r>
            <a:r>
              <a:rPr lang="en-US" sz="2400" b="0" i="0" u="none" strike="noStrike" baseline="0" dirty="0">
                <a:solidFill>
                  <a:srgbClr val="221E1F"/>
                </a:solidFill>
              </a:rPr>
              <a:t> health insurance plan </a:t>
            </a:r>
          </a:p>
        </p:txBody>
      </p:sp>
      <p:sp>
        <p:nvSpPr>
          <p:cNvPr id="11" name="TextBox 10">
            <a:extLst>
              <a:ext uri="{FF2B5EF4-FFF2-40B4-BE49-F238E27FC236}">
                <a16:creationId xmlns:a16="http://schemas.microsoft.com/office/drawing/2014/main" id="{4B27D0AE-A192-4E66-BC65-9DCDE32F2343}"/>
              </a:ext>
            </a:extLst>
          </p:cNvPr>
          <p:cNvSpPr txBox="1"/>
          <p:nvPr/>
        </p:nvSpPr>
        <p:spPr>
          <a:xfrm>
            <a:off x="3619500" y="3090480"/>
            <a:ext cx="1866900" cy="400110"/>
          </a:xfrm>
          <a:prstGeom prst="rect">
            <a:avLst/>
          </a:prstGeom>
          <a:noFill/>
        </p:spPr>
        <p:txBody>
          <a:bodyPr wrap="square">
            <a:spAutoFit/>
          </a:bodyPr>
          <a:lstStyle/>
          <a:p>
            <a:pPr algn="ctr"/>
            <a:r>
              <a:rPr lang="en-US" sz="2000" b="1" i="1" u="none" strike="noStrike" baseline="0" dirty="0">
                <a:solidFill>
                  <a:srgbClr val="221E1F"/>
                </a:solidFill>
              </a:rPr>
              <a:t>OR</a:t>
            </a:r>
            <a:endParaRPr lang="en-US" sz="2000" i="1" dirty="0"/>
          </a:p>
        </p:txBody>
      </p:sp>
    </p:spTree>
    <p:extLst>
      <p:ext uri="{BB962C8B-B14F-4D97-AF65-F5344CB8AC3E}">
        <p14:creationId xmlns:p14="http://schemas.microsoft.com/office/powerpoint/2010/main" val="31597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olding a pen and looking at a computer&#10;&#10;Description automatically generated with medium confidence">
            <a:extLst>
              <a:ext uri="{FF2B5EF4-FFF2-40B4-BE49-F238E27FC236}">
                <a16:creationId xmlns:a16="http://schemas.microsoft.com/office/drawing/2014/main" id="{0EB452DB-BD07-4473-91E3-C48CE674687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13206"/>
          <a:stretch/>
        </p:blipFill>
        <p:spPr>
          <a:xfrm>
            <a:off x="210455" y="15962"/>
            <a:ext cx="8933546" cy="6852066"/>
          </a:xfrm>
          <a:prstGeom prst="rect">
            <a:avLst/>
          </a:prstGeom>
        </p:spPr>
      </p:pic>
      <p:sp>
        <p:nvSpPr>
          <p:cNvPr id="3" name="TextBox 2">
            <a:extLst>
              <a:ext uri="{FF2B5EF4-FFF2-40B4-BE49-F238E27FC236}">
                <a16:creationId xmlns:a16="http://schemas.microsoft.com/office/drawing/2014/main" id="{53296279-E009-4432-B067-58C0A3F19C34}"/>
              </a:ext>
            </a:extLst>
          </p:cNvPr>
          <p:cNvSpPr txBox="1"/>
          <p:nvPr/>
        </p:nvSpPr>
        <p:spPr>
          <a:xfrm>
            <a:off x="609600" y="304800"/>
            <a:ext cx="6934200" cy="646331"/>
          </a:xfrm>
          <a:prstGeom prst="rect">
            <a:avLst/>
          </a:prstGeom>
          <a:noFill/>
        </p:spPr>
        <p:txBody>
          <a:bodyPr wrap="square">
            <a:spAutoFit/>
          </a:bodyPr>
          <a:lstStyle/>
          <a:p>
            <a:pPr eaLnBrk="1" hangingPunct="1">
              <a:defRPr/>
            </a:pPr>
            <a:r>
              <a:rPr lang="en-US" altLang="en-US" sz="3600" b="1" dirty="0">
                <a:solidFill>
                  <a:srgbClr val="3F768A"/>
                </a:solidFill>
                <a:latin typeface="+mj-lt"/>
                <a:ea typeface="+mn-ea"/>
                <a:cs typeface="Times New Roman" panose="02020603050405020304" pitchFamily="18" charset="0"/>
              </a:rPr>
              <a:t>Have you heard this before?</a:t>
            </a:r>
          </a:p>
        </p:txBody>
      </p:sp>
      <p:sp>
        <p:nvSpPr>
          <p:cNvPr id="9" name="Rectangle 8">
            <a:extLst>
              <a:ext uri="{FF2B5EF4-FFF2-40B4-BE49-F238E27FC236}">
                <a16:creationId xmlns:a16="http://schemas.microsoft.com/office/drawing/2014/main" id="{07804FF2-0E64-479F-BEA5-85B5D471559A}"/>
              </a:ext>
            </a:extLst>
          </p:cNvPr>
          <p:cNvSpPr/>
          <p:nvPr/>
        </p:nvSpPr>
        <p:spPr>
          <a:xfrm rot="611800">
            <a:off x="6747880" y="2320657"/>
            <a:ext cx="2178802"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Vision!</a:t>
            </a:r>
          </a:p>
        </p:txBody>
      </p:sp>
      <p:sp>
        <p:nvSpPr>
          <p:cNvPr id="11" name="Rectangle 10">
            <a:extLst>
              <a:ext uri="{FF2B5EF4-FFF2-40B4-BE49-F238E27FC236}">
                <a16:creationId xmlns:a16="http://schemas.microsoft.com/office/drawing/2014/main" id="{40F80CD0-C72B-4444-AB57-715F130BC02E}"/>
              </a:ext>
            </a:extLst>
          </p:cNvPr>
          <p:cNvSpPr/>
          <p:nvPr/>
        </p:nvSpPr>
        <p:spPr>
          <a:xfrm rot="718830">
            <a:off x="6014327" y="4754863"/>
            <a:ext cx="2305118"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Dental!</a:t>
            </a:r>
          </a:p>
        </p:txBody>
      </p:sp>
      <p:sp>
        <p:nvSpPr>
          <p:cNvPr id="12" name="Rectangle 11">
            <a:extLst>
              <a:ext uri="{FF2B5EF4-FFF2-40B4-BE49-F238E27FC236}">
                <a16:creationId xmlns:a16="http://schemas.microsoft.com/office/drawing/2014/main" id="{CD67EC82-0241-4502-BAEC-C467C68F53BC}"/>
              </a:ext>
            </a:extLst>
          </p:cNvPr>
          <p:cNvSpPr/>
          <p:nvPr/>
        </p:nvSpPr>
        <p:spPr>
          <a:xfrm rot="21204972">
            <a:off x="362476" y="4873507"/>
            <a:ext cx="4290726" cy="1754326"/>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Free Rides</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 the Doctor</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13" name="Rectangle 12">
            <a:extLst>
              <a:ext uri="{FF2B5EF4-FFF2-40B4-BE49-F238E27FC236}">
                <a16:creationId xmlns:a16="http://schemas.microsoft.com/office/drawing/2014/main" id="{93834068-638C-4312-8BCC-56327DABBFDB}"/>
              </a:ext>
            </a:extLst>
          </p:cNvPr>
          <p:cNvSpPr/>
          <p:nvPr/>
        </p:nvSpPr>
        <p:spPr>
          <a:xfrm rot="581718">
            <a:off x="4979881" y="1063552"/>
            <a:ext cx="3713197" cy="923330"/>
          </a:xfrm>
          <a:prstGeom prst="rect">
            <a:avLst/>
          </a:prstGeom>
          <a:noFill/>
        </p:spPr>
        <p:txBody>
          <a:bodyPr wrap="non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Teledoctors</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14" name="Rectangle 13">
            <a:extLst>
              <a:ext uri="{FF2B5EF4-FFF2-40B4-BE49-F238E27FC236}">
                <a16:creationId xmlns:a16="http://schemas.microsoft.com/office/drawing/2014/main" id="{2D66AC59-1913-4073-8164-329B8EF7CA74}"/>
              </a:ext>
            </a:extLst>
          </p:cNvPr>
          <p:cNvSpPr/>
          <p:nvPr/>
        </p:nvSpPr>
        <p:spPr>
          <a:xfrm rot="21198346">
            <a:off x="274011" y="2466144"/>
            <a:ext cx="265489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Hearing!</a:t>
            </a:r>
          </a:p>
        </p:txBody>
      </p:sp>
      <p:sp>
        <p:nvSpPr>
          <p:cNvPr id="8" name="Rectangle 7">
            <a:extLst>
              <a:ext uri="{FF2B5EF4-FFF2-40B4-BE49-F238E27FC236}">
                <a16:creationId xmlns:a16="http://schemas.microsoft.com/office/drawing/2014/main" id="{EBDC7450-9CAC-4AFC-B1AC-D5EBEBF44391}"/>
              </a:ext>
            </a:extLst>
          </p:cNvPr>
          <p:cNvSpPr/>
          <p:nvPr/>
        </p:nvSpPr>
        <p:spPr>
          <a:xfrm>
            <a:off x="489065" y="2967335"/>
            <a:ext cx="8121535" cy="1569660"/>
          </a:xfrm>
          <a:prstGeom prst="rect">
            <a:avLst/>
          </a:prstGeom>
          <a:noFill/>
        </p:spPr>
        <p:txBody>
          <a:bodyPr wrap="square" lIns="91440" tIns="45720" rIns="91440" bIns="45720">
            <a:spAutoFit/>
          </a:bodyPr>
          <a:lstStyle/>
          <a:p>
            <a:pPr algn="ctr"/>
            <a:r>
              <a:rPr lang="en-US" sz="4800" b="1" cap="none" spc="0" dirty="0">
                <a:ln w="0"/>
                <a:solidFill>
                  <a:srgbClr val="005A9E"/>
                </a:solidFill>
                <a:effectLst>
                  <a:outerShdw blurRad="38100" dist="19050" dir="2700000" algn="tl" rotWithShape="0">
                    <a:schemeClr val="dk1">
                      <a:alpha val="40000"/>
                    </a:schemeClr>
                  </a:outerShdw>
                </a:effectLst>
              </a:rPr>
              <a:t>DON’T DELAY – </a:t>
            </a:r>
          </a:p>
          <a:p>
            <a:pPr algn="ctr"/>
            <a:r>
              <a:rPr lang="en-US" sz="4800" b="1" cap="none" spc="0" dirty="0">
                <a:ln w="0"/>
                <a:solidFill>
                  <a:srgbClr val="005A9E"/>
                </a:solidFill>
                <a:effectLst>
                  <a:outerShdw blurRad="38100" dist="19050" dir="2700000" algn="tl" rotWithShape="0">
                    <a:schemeClr val="dk1">
                      <a:alpha val="40000"/>
                    </a:schemeClr>
                  </a:outerShdw>
                </a:effectLst>
              </a:rPr>
              <a:t>GET WHAT YOU DESERVE</a:t>
            </a:r>
          </a:p>
        </p:txBody>
      </p:sp>
      <p:cxnSp>
        <p:nvCxnSpPr>
          <p:cNvPr id="4" name="Straight Connector 3">
            <a:extLst>
              <a:ext uri="{FF2B5EF4-FFF2-40B4-BE49-F238E27FC236}">
                <a16:creationId xmlns:a16="http://schemas.microsoft.com/office/drawing/2014/main" id="{2EC0027B-68F3-4C53-9BEE-0DE4B1156BFE}"/>
              </a:ext>
            </a:extLst>
          </p:cNvPr>
          <p:cNvCxnSpPr/>
          <p:nvPr/>
        </p:nvCxnSpPr>
        <p:spPr>
          <a:xfrm>
            <a:off x="381000" y="4454612"/>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AFE483C-9214-4D98-86CE-D7D390A135F0}"/>
              </a:ext>
            </a:extLst>
          </p:cNvPr>
          <p:cNvGrpSpPr/>
          <p:nvPr/>
        </p:nvGrpSpPr>
        <p:grpSpPr>
          <a:xfrm rot="327525">
            <a:off x="115734" y="1130236"/>
            <a:ext cx="3313266" cy="1186720"/>
            <a:chOff x="115734" y="1130236"/>
            <a:chExt cx="3200400" cy="1186720"/>
          </a:xfrm>
        </p:grpSpPr>
        <p:sp>
          <p:nvSpPr>
            <p:cNvPr id="7" name="Rectangle 6">
              <a:extLst>
                <a:ext uri="{FF2B5EF4-FFF2-40B4-BE49-F238E27FC236}">
                  <a16:creationId xmlns:a16="http://schemas.microsoft.com/office/drawing/2014/main" id="{C196E4DD-1C36-41C7-95EF-4D62EAE2BCA8}"/>
                </a:ext>
              </a:extLst>
            </p:cNvPr>
            <p:cNvSpPr/>
            <p:nvPr/>
          </p:nvSpPr>
          <p:spPr>
            <a:xfrm rot="21046036">
              <a:off x="115734" y="1393626"/>
              <a:ext cx="3200400"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Copays!</a:t>
              </a:r>
            </a:p>
          </p:txBody>
        </p:sp>
        <p:sp>
          <p:nvSpPr>
            <p:cNvPr id="18" name="TextBox 17">
              <a:extLst>
                <a:ext uri="{FF2B5EF4-FFF2-40B4-BE49-F238E27FC236}">
                  <a16:creationId xmlns:a16="http://schemas.microsoft.com/office/drawing/2014/main" id="{3BE99932-1E24-416C-8849-9F9B57044975}"/>
                </a:ext>
              </a:extLst>
            </p:cNvPr>
            <p:cNvSpPr txBox="1"/>
            <p:nvPr/>
          </p:nvSpPr>
          <p:spPr>
            <a:xfrm rot="21055440">
              <a:off x="747152" y="1130236"/>
              <a:ext cx="1371600" cy="707886"/>
            </a:xfrm>
            <a:prstGeom prst="rect">
              <a:avLst/>
            </a:prstGeom>
            <a:noFill/>
          </p:spPr>
          <p:txBody>
            <a:bodyPr wrap="square">
              <a:spAutoFit/>
            </a:bodyPr>
            <a:lstStyle/>
            <a:p>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a:t>
              </a:r>
              <a:endParaRPr lang="en-US" sz="4000" dirty="0"/>
            </a:p>
          </p:txBody>
        </p:sp>
      </p:grpSp>
    </p:spTree>
    <p:extLst>
      <p:ext uri="{BB962C8B-B14F-4D97-AF65-F5344CB8AC3E}">
        <p14:creationId xmlns:p14="http://schemas.microsoft.com/office/powerpoint/2010/main" val="153521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296279-E009-4432-B067-58C0A3F19C34}"/>
              </a:ext>
            </a:extLst>
          </p:cNvPr>
          <p:cNvSpPr txBox="1"/>
          <p:nvPr/>
        </p:nvSpPr>
        <p:spPr>
          <a:xfrm>
            <a:off x="362803" y="287583"/>
            <a:ext cx="8458200" cy="1323439"/>
          </a:xfrm>
          <a:prstGeom prst="rect">
            <a:avLst/>
          </a:prstGeom>
          <a:noFill/>
        </p:spPr>
        <p:txBody>
          <a:bodyPr wrap="square">
            <a:spAutoFit/>
          </a:bodyPr>
          <a:lstStyle/>
          <a:p>
            <a:pPr eaLnBrk="1" hangingPunct="1">
              <a:defRPr/>
            </a:pPr>
            <a:r>
              <a:rPr lang="en-US" altLang="en-US" sz="4000" b="1" dirty="0">
                <a:solidFill>
                  <a:srgbClr val="3F768A"/>
                </a:solidFill>
                <a:latin typeface="+mj-lt"/>
                <a:ea typeface="+mn-ea"/>
                <a:cs typeface="Times New Roman" panose="02020603050405020304" pitchFamily="18" charset="0"/>
              </a:rPr>
              <a:t>Have You Ever Seen These Commercials Urging You to Call Now?</a:t>
            </a:r>
          </a:p>
        </p:txBody>
      </p:sp>
      <p:sp>
        <p:nvSpPr>
          <p:cNvPr id="9" name="TextBox 8">
            <a:extLst>
              <a:ext uri="{FF2B5EF4-FFF2-40B4-BE49-F238E27FC236}">
                <a16:creationId xmlns:a16="http://schemas.microsoft.com/office/drawing/2014/main" id="{65F300DE-C7A6-4533-9E66-30B9A672FE37}"/>
              </a:ext>
            </a:extLst>
          </p:cNvPr>
          <p:cNvSpPr txBox="1"/>
          <p:nvPr/>
        </p:nvSpPr>
        <p:spPr>
          <a:xfrm>
            <a:off x="533400" y="6172200"/>
            <a:ext cx="7893868" cy="461665"/>
          </a:xfrm>
          <a:prstGeom prst="rect">
            <a:avLst/>
          </a:prstGeom>
          <a:noFill/>
        </p:spPr>
        <p:txBody>
          <a:bodyPr wrap="square" rtlCol="0">
            <a:spAutoFit/>
          </a:bodyPr>
          <a:lstStyle/>
          <a:p>
            <a:r>
              <a:rPr lang="en-US" sz="2400" b="1" dirty="0"/>
              <a:t>Medicare Open Enrollment: </a:t>
            </a:r>
            <a:r>
              <a:rPr lang="en-US" sz="2400" dirty="0"/>
              <a:t>October 15 – December 7, 2021</a:t>
            </a:r>
          </a:p>
        </p:txBody>
      </p:sp>
      <p:pic>
        <p:nvPicPr>
          <p:cNvPr id="5" name="Picture 4" descr="A picture containing text, indoor, shelf&#10;&#10;Description automatically generated">
            <a:extLst>
              <a:ext uri="{FF2B5EF4-FFF2-40B4-BE49-F238E27FC236}">
                <a16:creationId xmlns:a16="http://schemas.microsoft.com/office/drawing/2014/main" id="{CE51CCC2-97AD-4E0B-BF5D-EB552C921664}"/>
              </a:ext>
            </a:extLst>
          </p:cNvPr>
          <p:cNvPicPr>
            <a:picLocks noChangeAspect="1"/>
          </p:cNvPicPr>
          <p:nvPr/>
        </p:nvPicPr>
        <p:blipFill rotWithShape="1">
          <a:blip r:embed="rId3">
            <a:extLst>
              <a:ext uri="{28A0092B-C50C-407E-A947-70E740481C1C}">
                <a14:useLocalDpi xmlns:a14="http://schemas.microsoft.com/office/drawing/2010/main" val="0"/>
              </a:ext>
            </a:extLst>
          </a:blip>
          <a:srcRect t="3289"/>
          <a:stretch/>
        </p:blipFill>
        <p:spPr>
          <a:xfrm>
            <a:off x="4499509" y="4148428"/>
            <a:ext cx="3778053" cy="1957544"/>
          </a:xfrm>
          <a:prstGeom prst="rect">
            <a:avLst/>
          </a:prstGeom>
        </p:spPr>
      </p:pic>
      <p:pic>
        <p:nvPicPr>
          <p:cNvPr id="10" name="Picture 9" descr="A picture containing text, player&#10;&#10;Description automatically generated">
            <a:extLst>
              <a:ext uri="{FF2B5EF4-FFF2-40B4-BE49-F238E27FC236}">
                <a16:creationId xmlns:a16="http://schemas.microsoft.com/office/drawing/2014/main" id="{6CE0E10F-8C8A-4C4F-BC84-8F3BF685A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473" y="1916986"/>
            <a:ext cx="3682127" cy="2243796"/>
          </a:xfrm>
          <a:prstGeom prst="rect">
            <a:avLst/>
          </a:prstGeom>
        </p:spPr>
      </p:pic>
      <p:pic>
        <p:nvPicPr>
          <p:cNvPr id="13" name="Picture 12">
            <a:extLst>
              <a:ext uri="{FF2B5EF4-FFF2-40B4-BE49-F238E27FC236}">
                <a16:creationId xmlns:a16="http://schemas.microsoft.com/office/drawing/2014/main" id="{271F9A9B-9AFC-4E48-963E-80D27799A5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47" r="4863"/>
          <a:stretch/>
        </p:blipFill>
        <p:spPr>
          <a:xfrm>
            <a:off x="609600" y="1917539"/>
            <a:ext cx="3583965" cy="2243243"/>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D15CF549-86D4-43E9-90AD-B419857A0389}"/>
              </a:ext>
            </a:extLst>
          </p:cNvPr>
          <p:cNvPicPr>
            <a:picLocks noChangeAspect="1"/>
          </p:cNvPicPr>
          <p:nvPr/>
        </p:nvPicPr>
        <p:blipFill rotWithShape="1">
          <a:blip r:embed="rId6">
            <a:extLst>
              <a:ext uri="{28A0092B-C50C-407E-A947-70E740481C1C}">
                <a14:useLocalDpi xmlns:a14="http://schemas.microsoft.com/office/drawing/2010/main" val="0"/>
              </a:ext>
            </a:extLst>
          </a:blip>
          <a:srcRect l="5625"/>
          <a:stretch/>
        </p:blipFill>
        <p:spPr>
          <a:xfrm>
            <a:off x="617228" y="4082866"/>
            <a:ext cx="3583965" cy="2088668"/>
          </a:xfrm>
          <a:prstGeom prst="rect">
            <a:avLst/>
          </a:prstGeom>
          <a:ln>
            <a:solidFill>
              <a:schemeClr val="tx2"/>
            </a:solidFill>
          </a:ln>
        </p:spPr>
      </p:pic>
    </p:spTree>
    <p:extLst>
      <p:ext uri="{BB962C8B-B14F-4D97-AF65-F5344CB8AC3E}">
        <p14:creationId xmlns:p14="http://schemas.microsoft.com/office/powerpoint/2010/main" val="407258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296279-E009-4432-B067-58C0A3F19C34}"/>
              </a:ext>
            </a:extLst>
          </p:cNvPr>
          <p:cNvSpPr txBox="1"/>
          <p:nvPr/>
        </p:nvSpPr>
        <p:spPr>
          <a:xfrm>
            <a:off x="609600" y="304800"/>
            <a:ext cx="6934200" cy="646331"/>
          </a:xfrm>
          <a:prstGeom prst="rect">
            <a:avLst/>
          </a:prstGeom>
          <a:noFill/>
        </p:spPr>
        <p:txBody>
          <a:bodyPr wrap="square">
            <a:spAutoFit/>
          </a:bodyPr>
          <a:lstStyle/>
          <a:p>
            <a:pPr eaLnBrk="1" hangingPunct="1">
              <a:defRPr/>
            </a:pPr>
            <a:r>
              <a:rPr lang="en-US" altLang="en-US" sz="3600" b="1" dirty="0">
                <a:solidFill>
                  <a:srgbClr val="3F768A"/>
                </a:solidFill>
                <a:latin typeface="+mj-lt"/>
                <a:ea typeface="+mn-ea"/>
                <a:cs typeface="Times New Roman" panose="02020603050405020304" pitchFamily="18" charset="0"/>
              </a:rPr>
              <a:t>What You Need To Know</a:t>
            </a:r>
          </a:p>
        </p:txBody>
      </p:sp>
      <p:sp>
        <p:nvSpPr>
          <p:cNvPr id="4" name="TextBox 3">
            <a:extLst>
              <a:ext uri="{FF2B5EF4-FFF2-40B4-BE49-F238E27FC236}">
                <a16:creationId xmlns:a16="http://schemas.microsoft.com/office/drawing/2014/main" id="{9D4EF9A4-4E46-476D-98BB-C28369DA394E}"/>
              </a:ext>
            </a:extLst>
          </p:cNvPr>
          <p:cNvSpPr txBox="1"/>
          <p:nvPr/>
        </p:nvSpPr>
        <p:spPr>
          <a:xfrm>
            <a:off x="397388" y="1361182"/>
            <a:ext cx="8763000" cy="1077218"/>
          </a:xfrm>
          <a:prstGeom prst="rect">
            <a:avLst/>
          </a:prstGeom>
          <a:noFill/>
        </p:spPr>
        <p:txBody>
          <a:bodyPr wrap="square" rtlCol="0">
            <a:spAutoFit/>
          </a:bodyPr>
          <a:lstStyle/>
          <a:p>
            <a:pPr algn="ctr"/>
            <a:r>
              <a:rPr lang="en-US" sz="3200" b="1" dirty="0">
                <a:solidFill>
                  <a:srgbClr val="005A9E"/>
                </a:solidFill>
              </a:rPr>
              <a:t>Advertisements Everywhere! </a:t>
            </a:r>
          </a:p>
          <a:p>
            <a:pPr algn="ctr"/>
            <a:r>
              <a:rPr lang="en-US" sz="3200" b="1" dirty="0">
                <a:solidFill>
                  <a:srgbClr val="005A9E"/>
                </a:solidFill>
              </a:rPr>
              <a:t>Mail, Search Engine Ads</a:t>
            </a:r>
          </a:p>
        </p:txBody>
      </p:sp>
      <p:pic>
        <p:nvPicPr>
          <p:cNvPr id="10" name="Picture 9">
            <a:extLst>
              <a:ext uri="{FF2B5EF4-FFF2-40B4-BE49-F238E27FC236}">
                <a16:creationId xmlns:a16="http://schemas.microsoft.com/office/drawing/2014/main" id="{56C8BB75-7E51-4276-9C47-803FCB1894DE}"/>
              </a:ext>
            </a:extLst>
          </p:cNvPr>
          <p:cNvPicPr>
            <a:picLocks noChangeAspect="1"/>
          </p:cNvPicPr>
          <p:nvPr/>
        </p:nvPicPr>
        <p:blipFill>
          <a:blip r:embed="rId3"/>
          <a:stretch>
            <a:fillRect/>
          </a:stretch>
        </p:blipFill>
        <p:spPr>
          <a:xfrm>
            <a:off x="192163" y="2794104"/>
            <a:ext cx="4586725" cy="3647108"/>
          </a:xfrm>
          <a:prstGeom prst="rect">
            <a:avLst/>
          </a:prstGeom>
        </p:spPr>
      </p:pic>
      <p:pic>
        <p:nvPicPr>
          <p:cNvPr id="5" name="Picture 4">
            <a:extLst>
              <a:ext uri="{FF2B5EF4-FFF2-40B4-BE49-F238E27FC236}">
                <a16:creationId xmlns:a16="http://schemas.microsoft.com/office/drawing/2014/main" id="{DFA8A154-D418-49D0-A337-A3FE0ACE33F8}"/>
              </a:ext>
            </a:extLst>
          </p:cNvPr>
          <p:cNvPicPr>
            <a:picLocks noChangeAspect="1"/>
          </p:cNvPicPr>
          <p:nvPr/>
        </p:nvPicPr>
        <p:blipFill>
          <a:blip r:embed="rId4"/>
          <a:stretch>
            <a:fillRect/>
          </a:stretch>
        </p:blipFill>
        <p:spPr>
          <a:xfrm>
            <a:off x="4755004" y="2682535"/>
            <a:ext cx="4288912" cy="3404937"/>
          </a:xfrm>
          <a:prstGeom prst="rect">
            <a:avLst/>
          </a:prstGeom>
        </p:spPr>
      </p:pic>
      <p:cxnSp>
        <p:nvCxnSpPr>
          <p:cNvPr id="6" name="Straight Connector 5">
            <a:extLst>
              <a:ext uri="{FF2B5EF4-FFF2-40B4-BE49-F238E27FC236}">
                <a16:creationId xmlns:a16="http://schemas.microsoft.com/office/drawing/2014/main" id="{81BB5855-AC86-44BE-86A1-4070FAD23F44}"/>
              </a:ext>
            </a:extLst>
          </p:cNvPr>
          <p:cNvCxnSpPr/>
          <p:nvPr/>
        </p:nvCxnSpPr>
        <p:spPr>
          <a:xfrm>
            <a:off x="381000" y="2478553"/>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8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26629" name="TextBox 1"/>
          <p:cNvSpPr txBox="1">
            <a:spLocks noChangeArrowheads="1"/>
          </p:cNvSpPr>
          <p:nvPr/>
        </p:nvSpPr>
        <p:spPr bwMode="auto">
          <a:xfrm>
            <a:off x="609600" y="1295400"/>
            <a:ext cx="8105927" cy="47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buNone/>
            </a:pPr>
            <a:r>
              <a:rPr lang="en-US" sz="2400" b="1" i="0" u="none" strike="noStrike" baseline="0" dirty="0">
                <a:solidFill>
                  <a:srgbClr val="221E1F"/>
                </a:solidFill>
              </a:rPr>
              <a:t>What is the difference between CTPF’s Open Enrollment and Medicare Open Enrollment?</a:t>
            </a:r>
          </a:p>
          <a:p>
            <a:pPr marL="688975" indent="-347663">
              <a:buClr>
                <a:srgbClr val="005A9E"/>
              </a:buClr>
              <a:buFont typeface="Wingdings" panose="05000000000000000000" pitchFamily="2" charset="2"/>
              <a:buChar char="§"/>
            </a:pPr>
            <a:r>
              <a:rPr lang="en-US" sz="2400" b="1" i="0" u="none" strike="noStrike" baseline="0" dirty="0">
                <a:solidFill>
                  <a:srgbClr val="221E1F"/>
                </a:solidFill>
              </a:rPr>
              <a:t>CTPF’s </a:t>
            </a:r>
            <a:r>
              <a:rPr lang="en-US" sz="2400" i="0" u="none" strike="noStrike" baseline="0" dirty="0">
                <a:solidFill>
                  <a:srgbClr val="221E1F"/>
                </a:solidFill>
              </a:rPr>
              <a:t>Open Enrollment </a:t>
            </a:r>
            <a:r>
              <a:rPr lang="en-US" sz="2400" i="1" u="none" strike="noStrike" baseline="0" dirty="0">
                <a:solidFill>
                  <a:srgbClr val="221E1F"/>
                </a:solidFill>
              </a:rPr>
              <a:t>was</a:t>
            </a:r>
            <a:r>
              <a:rPr lang="en-US" sz="2400" i="0" u="none" strike="noStrike" baseline="0" dirty="0">
                <a:solidFill>
                  <a:srgbClr val="221E1F"/>
                </a:solidFill>
              </a:rPr>
              <a:t> October 1 through</a:t>
            </a:r>
          </a:p>
          <a:p>
            <a:pPr marL="341312" indent="0">
              <a:buClr>
                <a:srgbClr val="005A9E"/>
              </a:buClr>
              <a:buNone/>
            </a:pPr>
            <a:r>
              <a:rPr lang="en-US" sz="2400" dirty="0">
                <a:solidFill>
                  <a:srgbClr val="221E1F"/>
                </a:solidFill>
              </a:rPr>
              <a:t>     </a:t>
            </a:r>
            <a:r>
              <a:rPr lang="en-US" sz="2400" i="0" u="none" strike="noStrike" baseline="0" dirty="0">
                <a:solidFill>
                  <a:srgbClr val="221E1F"/>
                </a:solidFill>
              </a:rPr>
              <a:t> October 31, 2021</a:t>
            </a:r>
          </a:p>
          <a:p>
            <a:pPr marL="688975" indent="-347663">
              <a:buClr>
                <a:srgbClr val="005A9E"/>
              </a:buClr>
              <a:buFont typeface="Wingdings" panose="05000000000000000000" pitchFamily="2" charset="2"/>
              <a:buChar char="§"/>
            </a:pPr>
            <a:r>
              <a:rPr lang="en-US" altLang="en-US" sz="2400" b="1" dirty="0">
                <a:solidFill>
                  <a:srgbClr val="221E1F"/>
                </a:solidFill>
              </a:rPr>
              <a:t>Medicare’s</a:t>
            </a:r>
            <a:r>
              <a:rPr lang="en-US" altLang="en-US" sz="2400" dirty="0">
                <a:solidFill>
                  <a:srgbClr val="221E1F"/>
                </a:solidFill>
              </a:rPr>
              <a:t> Open Enrollment started October 15 through December 7, 2021</a:t>
            </a:r>
            <a:endParaRPr lang="en-US" altLang="en-US" sz="2400" baseline="30000" dirty="0">
              <a:solidFill>
                <a:srgbClr val="221E1F"/>
              </a:solidFill>
            </a:endParaRPr>
          </a:p>
          <a:p>
            <a:pPr marL="0" indent="0">
              <a:buNone/>
            </a:pPr>
            <a:endParaRPr lang="en-US" altLang="en-US" sz="2400" b="1" dirty="0">
              <a:solidFill>
                <a:srgbClr val="221E1F"/>
              </a:solidFill>
            </a:endParaRPr>
          </a:p>
          <a:p>
            <a:pPr marL="0" indent="0">
              <a:buNone/>
            </a:pPr>
            <a:endParaRPr lang="en-US" altLang="en-US" sz="2400" b="1" dirty="0">
              <a:solidFill>
                <a:srgbClr val="221E1F"/>
              </a:solidFill>
            </a:endParaRPr>
          </a:p>
          <a:p>
            <a:pPr marL="0" indent="0">
              <a:buNone/>
            </a:pPr>
            <a:r>
              <a:rPr lang="en-US" altLang="en-US" sz="2800" b="1" dirty="0"/>
              <a:t>CTPF members currently enrolled in a CTPF’s health insurance plan should </a:t>
            </a:r>
            <a:r>
              <a:rPr lang="en-US" altLang="en-US" sz="2800" b="1" u="sng" dirty="0">
                <a:solidFill>
                  <a:srgbClr val="C00000"/>
                </a:solidFill>
              </a:rPr>
              <a:t>NOT</a:t>
            </a:r>
            <a:r>
              <a:rPr lang="en-US" altLang="en-US" sz="2800" b="1" dirty="0"/>
              <a:t> take part in Medicare’s Open Enrollment</a:t>
            </a:r>
          </a:p>
        </p:txBody>
      </p:sp>
      <p:sp>
        <p:nvSpPr>
          <p:cNvPr id="5" name="Title 1">
            <a:extLst>
              <a:ext uri="{FF2B5EF4-FFF2-40B4-BE49-F238E27FC236}">
                <a16:creationId xmlns:a16="http://schemas.microsoft.com/office/drawing/2014/main" id="{6AC9FAE0-2E99-4AF2-9CE3-795135F0BC98}"/>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a:t>
            </a:r>
          </a:p>
        </p:txBody>
      </p:sp>
      <p:cxnSp>
        <p:nvCxnSpPr>
          <p:cNvPr id="7" name="Straight Connector 6">
            <a:extLst>
              <a:ext uri="{FF2B5EF4-FFF2-40B4-BE49-F238E27FC236}">
                <a16:creationId xmlns:a16="http://schemas.microsoft.com/office/drawing/2014/main" id="{CC323FF6-3447-44DB-8C85-903D7C5789F4}"/>
              </a:ext>
            </a:extLst>
          </p:cNvPr>
          <p:cNvCxnSpPr/>
          <p:nvPr/>
        </p:nvCxnSpPr>
        <p:spPr>
          <a:xfrm>
            <a:off x="381000" y="4454612"/>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E6D8B-49BD-4BF9-B0EC-5E4778393D21}"/>
              </a:ext>
            </a:extLst>
          </p:cNvPr>
          <p:cNvCxnSpPr/>
          <p:nvPr/>
        </p:nvCxnSpPr>
        <p:spPr>
          <a:xfrm>
            <a:off x="457200" y="6248400"/>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52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1"/>
          <p:cNvSpPr txBox="1">
            <a:spLocks noChangeArrowheads="1"/>
          </p:cNvSpPr>
          <p:nvPr/>
        </p:nvSpPr>
        <p:spPr bwMode="auto">
          <a:xfrm>
            <a:off x="685799" y="1219200"/>
            <a:ext cx="810592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742950" indent="-285750">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marL="0" indent="0">
              <a:spcAft>
                <a:spcPts val="2400"/>
              </a:spcAft>
              <a:buNone/>
            </a:pPr>
            <a:r>
              <a:rPr lang="en-US" altLang="en-US" sz="2800" b="1" dirty="0">
                <a:solidFill>
                  <a:srgbClr val="221E1F"/>
                </a:solidFill>
              </a:rPr>
              <a:t>What should you do during Medicare’s Open Enrollment? </a:t>
            </a:r>
            <a:r>
              <a:rPr lang="en-US" altLang="en-US" sz="2800" b="1" i="1" dirty="0">
                <a:solidFill>
                  <a:srgbClr val="005A9E"/>
                </a:solidFill>
              </a:rPr>
              <a:t>Nothing</a:t>
            </a:r>
          </a:p>
          <a:p>
            <a:pPr lvl="1">
              <a:spcAft>
                <a:spcPts val="2400"/>
              </a:spcAft>
              <a:buClr>
                <a:srgbClr val="005A9E"/>
              </a:buClr>
              <a:buFont typeface="Wingdings" panose="05000000000000000000" pitchFamily="2" charset="2"/>
              <a:buChar char="§"/>
            </a:pPr>
            <a:r>
              <a:rPr lang="en-US" altLang="en-US" sz="2500" dirty="0">
                <a:solidFill>
                  <a:srgbClr val="221E1F"/>
                </a:solidFill>
              </a:rPr>
              <a:t>Ignore the propaganda</a:t>
            </a:r>
          </a:p>
          <a:p>
            <a:pPr lvl="1">
              <a:spcAft>
                <a:spcPts val="2400"/>
              </a:spcAft>
              <a:buClr>
                <a:srgbClr val="005A9E"/>
              </a:buClr>
              <a:buFont typeface="Wingdings" panose="05000000000000000000" pitchFamily="2" charset="2"/>
              <a:buChar char="§"/>
            </a:pPr>
            <a:r>
              <a:rPr lang="en-US" altLang="en-US" sz="2500" dirty="0">
                <a:solidFill>
                  <a:srgbClr val="221E1F"/>
                </a:solidFill>
              </a:rPr>
              <a:t>Contact CTPF if any outreaches occur</a:t>
            </a:r>
          </a:p>
          <a:p>
            <a:pPr lvl="1">
              <a:spcAft>
                <a:spcPts val="2400"/>
              </a:spcAft>
              <a:buClr>
                <a:srgbClr val="005A9E"/>
              </a:buClr>
              <a:buFont typeface="Wingdings" panose="05000000000000000000" pitchFamily="2" charset="2"/>
              <a:buChar char="§"/>
            </a:pPr>
            <a:r>
              <a:rPr lang="en-US" altLang="en-US" sz="2500" dirty="0">
                <a:solidFill>
                  <a:srgbClr val="221E1F"/>
                </a:solidFill>
              </a:rPr>
              <a:t>Questions or in doubt?                                                      Call CTPF’s Member Services at 312.641.4464 between 8 am and 5 pm CT, Monday through Friday. </a:t>
            </a:r>
            <a:endParaRPr lang="en-US" altLang="en-US" sz="2500" dirty="0"/>
          </a:p>
        </p:txBody>
      </p:sp>
      <p:sp>
        <p:nvSpPr>
          <p:cNvPr id="26627" name="Content Placeholder 2"/>
          <p:cNvSpPr>
            <a:spLocks/>
          </p:cNvSpPr>
          <p:nvPr/>
        </p:nvSpPr>
        <p:spPr bwMode="auto">
          <a:xfrm>
            <a:off x="304800" y="2514600"/>
            <a:ext cx="685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912813">
              <a:spcBef>
                <a:spcPct val="20000"/>
              </a:spcBef>
              <a:buClr>
                <a:srgbClr val="4D917C"/>
              </a:buClr>
              <a:buFont typeface="Wingdings" pitchFamily="2" charset="2"/>
              <a:buChar char="q"/>
              <a:defRPr sz="3200">
                <a:solidFill>
                  <a:schemeClr val="tx1"/>
                </a:solidFill>
                <a:latin typeface="Calibri" pitchFamily="34" charset="0"/>
                <a:ea typeface="Calibri" pitchFamily="34" charset="0"/>
                <a:cs typeface="Calibri" pitchFamily="34" charset="0"/>
              </a:defRPr>
            </a:lvl1pPr>
            <a:lvl2pPr marL="566738" indent="-401638" defTabSz="912813">
              <a:spcBef>
                <a:spcPct val="20000"/>
              </a:spcBef>
              <a:buClr>
                <a:srgbClr val="5DA4DA"/>
              </a:buClr>
              <a:buFont typeface="Calibri" pitchFamily="34" charset="0"/>
              <a:buChar char="►"/>
              <a:defRPr sz="2800">
                <a:solidFill>
                  <a:schemeClr val="tx1"/>
                </a:solidFill>
                <a:latin typeface="Calibri" pitchFamily="34" charset="0"/>
                <a:ea typeface="Calibri" pitchFamily="34" charset="0"/>
                <a:cs typeface="Calibri" pitchFamily="34" charset="0"/>
              </a:defRPr>
            </a:lvl2pPr>
            <a:lvl3pPr marL="1143000" indent="-228600" defTabSz="912813">
              <a:spcBef>
                <a:spcPct val="20000"/>
              </a:spcBef>
              <a:buChar char="•"/>
              <a:defRPr sz="2400">
                <a:solidFill>
                  <a:schemeClr val="tx1"/>
                </a:solidFill>
                <a:latin typeface="Calibri" pitchFamily="34" charset="0"/>
                <a:ea typeface="Calibri" pitchFamily="34" charset="0"/>
                <a:cs typeface="Calibri" pitchFamily="34" charset="0"/>
              </a:defRPr>
            </a:lvl3pPr>
            <a:lvl4pPr marL="1600200" indent="-228600" defTabSz="912813">
              <a:spcBef>
                <a:spcPct val="20000"/>
              </a:spcBef>
              <a:buChar char="–"/>
              <a:defRPr sz="2000">
                <a:solidFill>
                  <a:schemeClr val="tx1"/>
                </a:solidFill>
                <a:latin typeface="Calibri" pitchFamily="34" charset="0"/>
                <a:ea typeface="Calibri" pitchFamily="34" charset="0"/>
                <a:cs typeface="Calibri" pitchFamily="34" charset="0"/>
              </a:defRPr>
            </a:lvl4pPr>
            <a:lvl5pPr marL="2057400" indent="-228600" defTabSz="912813">
              <a:spcBef>
                <a:spcPct val="20000"/>
              </a:spcBef>
              <a:buChar char="»"/>
              <a:defRPr sz="2000">
                <a:solidFill>
                  <a:schemeClr val="tx1"/>
                </a:solidFill>
                <a:latin typeface="Calibri" pitchFamily="34" charset="0"/>
                <a:ea typeface="Calibri" pitchFamily="34" charset="0"/>
                <a:cs typeface="Calibri" pitchFamily="34" charset="0"/>
              </a:defRPr>
            </a:lvl5pPr>
            <a:lvl6pPr marL="25146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6pPr>
            <a:lvl7pPr marL="29718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7pPr>
            <a:lvl8pPr marL="34290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8pPr>
            <a:lvl9pPr marL="3886200" indent="-228600" defTabSz="912813"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9pPr>
          </a:lstStyle>
          <a:p>
            <a:pPr lvl="1" eaLnBrk="1" hangingPunct="1">
              <a:lnSpc>
                <a:spcPct val="90000"/>
              </a:lnSpc>
              <a:spcBef>
                <a:spcPct val="0"/>
              </a:spcBef>
              <a:spcAft>
                <a:spcPct val="55000"/>
              </a:spcAft>
              <a:buClr>
                <a:srgbClr val="4D917C"/>
              </a:buClr>
              <a:buFont typeface="Wingdings" pitchFamily="2" charset="2"/>
              <a:buChar char="q"/>
            </a:pPr>
            <a:endParaRPr lang="en-US" altLang="en-US" dirty="0"/>
          </a:p>
        </p:txBody>
      </p:sp>
      <p:sp>
        <p:nvSpPr>
          <p:cNvPr id="5" name="Title 1">
            <a:extLst>
              <a:ext uri="{FF2B5EF4-FFF2-40B4-BE49-F238E27FC236}">
                <a16:creationId xmlns:a16="http://schemas.microsoft.com/office/drawing/2014/main" id="{6AC9FAE0-2E99-4AF2-9CE3-795135F0BC98}"/>
              </a:ext>
            </a:extLst>
          </p:cNvPr>
          <p:cNvSpPr>
            <a:spLocks/>
          </p:cNvSpPr>
          <p:nvPr/>
        </p:nvSpPr>
        <p:spPr bwMode="auto">
          <a:xfrm>
            <a:off x="381000" y="339831"/>
            <a:ext cx="8763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a:solidFill>
                  <a:schemeClr val="tx1"/>
                </a:solidFill>
                <a:latin typeface="Calibri" panose="020F0502020204030204" pitchFamily="34" charset="0"/>
                <a:cs typeface="Calibri" panose="020F0502020204030204" pitchFamily="34" charset="0"/>
              </a:defRPr>
            </a:lvl1pPr>
            <a:lvl2pPr marL="742950" indent="-285750" defTabSz="912813" eaLnBrk="0" hangingPunct="0">
              <a:defRPr>
                <a:solidFill>
                  <a:schemeClr val="tx1"/>
                </a:solidFill>
                <a:latin typeface="Calibri" panose="020F0502020204030204" pitchFamily="34" charset="0"/>
                <a:cs typeface="Calibri" panose="020F0502020204030204" pitchFamily="34" charset="0"/>
              </a:defRPr>
            </a:lvl2pPr>
            <a:lvl3pPr marL="1143000" indent="-228600" defTabSz="912813" eaLnBrk="0" hangingPunct="0">
              <a:defRPr>
                <a:solidFill>
                  <a:schemeClr val="tx1"/>
                </a:solidFill>
                <a:latin typeface="Calibri" panose="020F0502020204030204" pitchFamily="34" charset="0"/>
                <a:cs typeface="Calibri" panose="020F0502020204030204" pitchFamily="34" charset="0"/>
              </a:defRPr>
            </a:lvl3pPr>
            <a:lvl4pPr marL="1600200" indent="-228600" defTabSz="912813" eaLnBrk="0" hangingPunct="0">
              <a:defRPr>
                <a:solidFill>
                  <a:schemeClr val="tx1"/>
                </a:solidFill>
                <a:latin typeface="Calibri" panose="020F0502020204030204" pitchFamily="34" charset="0"/>
                <a:cs typeface="Calibri" panose="020F0502020204030204" pitchFamily="34" charset="0"/>
              </a:defRPr>
            </a:lvl4pPr>
            <a:lvl5pPr marL="2057400" indent="-228600" defTabSz="912813" eaLnBrk="0" hangingPunct="0">
              <a:defRPr>
                <a:solidFill>
                  <a:schemeClr val="tx1"/>
                </a:solidFill>
                <a:latin typeface="Calibri" panose="020F0502020204030204" pitchFamily="34" charset="0"/>
                <a:cs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Calibri" panose="020F0502020204030204" pitchFamily="34" charset="0"/>
              </a:defRPr>
            </a:lvl9pPr>
          </a:lstStyle>
          <a:p>
            <a:pPr eaLnBrk="1" hangingPunct="1">
              <a:defRPr/>
            </a:pPr>
            <a:r>
              <a:rPr lang="en-US" altLang="en-US" sz="3600" b="1" dirty="0">
                <a:solidFill>
                  <a:srgbClr val="3F768A"/>
                </a:solidFill>
                <a:latin typeface="+mj-lt"/>
                <a:ea typeface="+mn-ea"/>
                <a:cs typeface="Times New Roman" panose="02020603050405020304" pitchFamily="18" charset="0"/>
              </a:rPr>
              <a:t>Don’t Make Costly Mistakes </a:t>
            </a:r>
            <a:r>
              <a:rPr lang="en-US" sz="1600" b="1" i="1" dirty="0">
                <a:solidFill>
                  <a:schemeClr val="bg1">
                    <a:lumMod val="75000"/>
                  </a:schemeClr>
                </a:solidFill>
              </a:rPr>
              <a:t>CONTINUED</a:t>
            </a:r>
            <a:endParaRPr lang="en-US" altLang="en-US" sz="1600" b="1" dirty="0">
              <a:solidFill>
                <a:srgbClr val="3F768A"/>
              </a:solidFill>
              <a:latin typeface="+mj-lt"/>
              <a:ea typeface="+mn-ea"/>
              <a:cs typeface="Times New Roman" panose="02020603050405020304" pitchFamily="18" charset="0"/>
            </a:endParaRPr>
          </a:p>
        </p:txBody>
      </p:sp>
      <p:cxnSp>
        <p:nvCxnSpPr>
          <p:cNvPr id="7" name="Straight Connector 6">
            <a:extLst>
              <a:ext uri="{FF2B5EF4-FFF2-40B4-BE49-F238E27FC236}">
                <a16:creationId xmlns:a16="http://schemas.microsoft.com/office/drawing/2014/main" id="{E607D78B-2BEC-436A-9360-30498FC1566A}"/>
              </a:ext>
            </a:extLst>
          </p:cNvPr>
          <p:cNvCxnSpPr/>
          <p:nvPr/>
        </p:nvCxnSpPr>
        <p:spPr>
          <a:xfrm>
            <a:off x="457200" y="2971800"/>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1EC89-C19F-4A70-B82D-4E2B62B3CEFE}"/>
              </a:ext>
            </a:extLst>
          </p:cNvPr>
          <p:cNvCxnSpPr/>
          <p:nvPr/>
        </p:nvCxnSpPr>
        <p:spPr>
          <a:xfrm>
            <a:off x="457200" y="3810000"/>
            <a:ext cx="8382000" cy="0"/>
          </a:xfrm>
          <a:prstGeom prst="line">
            <a:avLst/>
          </a:prstGeom>
          <a:ln>
            <a:solidFill>
              <a:srgbClr val="005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33649</TotalTime>
  <Words>3017</Words>
  <Application>Microsoft Office PowerPoint</Application>
  <PresentationFormat>On-screen Show (4:3)</PresentationFormat>
  <Paragraphs>240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W01</vt:lpstr>
      <vt:lpstr>Montserrat</vt:lpstr>
      <vt:lpstr>Rubik</vt:lpstr>
      <vt:lpstr>Segoe UI</vt:lpstr>
      <vt:lpstr>Wingdings</vt:lpstr>
      <vt:lpstr>Clarity</vt:lpstr>
      <vt:lpstr>Medicare Health Insurance </vt:lpstr>
      <vt:lpstr>Agenda</vt:lpstr>
      <vt:lpstr>CTPF’s Medicare Health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Medicare Part D Prescription Coverage </vt:lpstr>
      <vt:lpstr>PowerPoint Presentation</vt:lpstr>
      <vt:lpstr>PowerPoint Presentation</vt:lpstr>
      <vt:lpstr>PowerPoint Presentation</vt:lpstr>
      <vt:lpstr>Important Reminders CONTINUED</vt:lpstr>
      <vt:lpstr>Important Reminders CONTINUED</vt:lpstr>
      <vt:lpstr>PowerPoint Presentation</vt:lpstr>
    </vt:vector>
  </TitlesOfParts>
  <Company>Chicago Teachers' Pension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Kwasi Yeboah</dc:creator>
  <cp:lastModifiedBy>Emily Kaiser</cp:lastModifiedBy>
  <cp:revision>832</cp:revision>
  <cp:lastPrinted>2021-10-06T14:58:36Z</cp:lastPrinted>
  <dcterms:created xsi:type="dcterms:W3CDTF">2016-06-13T11:34:39Z</dcterms:created>
  <dcterms:modified xsi:type="dcterms:W3CDTF">2021-12-01T17:39:52Z</dcterms:modified>
</cp:coreProperties>
</file>